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1" r:id="rId6"/>
    <p:sldId id="260" r:id="rId7"/>
    <p:sldId id="262" r:id="rId8"/>
    <p:sldId id="263" r:id="rId9"/>
    <p:sldId id="264" r:id="rId10"/>
    <p:sldId id="265" r:id="rId11"/>
    <p:sldId id="276" r:id="rId12"/>
    <p:sldId id="266" r:id="rId13"/>
    <p:sldId id="267" r:id="rId14"/>
    <p:sldId id="268" r:id="rId15"/>
    <p:sldId id="269" r:id="rId16"/>
    <p:sldId id="275" r:id="rId17"/>
    <p:sldId id="274" r:id="rId18"/>
    <p:sldId id="270" r:id="rId19"/>
    <p:sldId id="271" r:id="rId20"/>
    <p:sldId id="273" r:id="rId21"/>
    <p:sldId id="272"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0" autoAdjust="0"/>
    <p:restoredTop sz="94624" autoAdjust="0"/>
  </p:normalViewPr>
  <p:slideViewPr>
    <p:cSldViewPr>
      <p:cViewPr varScale="1">
        <p:scale>
          <a:sx n="111" d="100"/>
          <a:sy n="111" d="100"/>
        </p:scale>
        <p:origin x="-1614" y="-90"/>
      </p:cViewPr>
      <p:guideLst>
        <p:guide orient="horz" pos="2160"/>
        <p:guide pos="2880"/>
      </p:guideLst>
    </p:cSldViewPr>
  </p:slideViewPr>
  <p:outlineViewPr>
    <p:cViewPr>
      <p:scale>
        <a:sx n="33" d="100"/>
        <a:sy n="33" d="100"/>
      </p:scale>
      <p:origin x="48" y="1531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076507E-6E7B-4BA4-8955-99FC71033A22}" type="datetimeFigureOut">
              <a:rPr lang="en-US" smtClean="0"/>
              <a:pPr/>
              <a:t>3/13/2012</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31D797FF-C8E3-4957-914C-274E41FEF7A2}" type="slidenum">
              <a:rPr lang="en-AU" smtClean="0"/>
              <a:pPr/>
              <a:t>‹#›</a:t>
            </a:fld>
            <a:endParaRPr lang="en-A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alpha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76507E-6E7B-4BA4-8955-99FC71033A22}" type="datetimeFigureOut">
              <a:rPr lang="en-US" smtClean="0"/>
              <a:pPr/>
              <a:t>3/13/2012</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D797FF-C8E3-4957-914C-274E41FEF7A2}" type="slidenum">
              <a:rPr lang="en-AU" smtClean="0"/>
              <a:pPr/>
              <a:t>‹#›</a:t>
            </a:fld>
            <a:endParaRPr lang="en-AU"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844" y="714357"/>
            <a:ext cx="8858312" cy="2886094"/>
          </a:xfrm>
        </p:spPr>
        <p:txBody>
          <a:bodyPr>
            <a:normAutofit/>
          </a:bodyPr>
          <a:lstStyle/>
          <a:p>
            <a:r>
              <a:rPr lang="en-AU" sz="3600" dirty="0" smtClean="0"/>
              <a:t>Tropical Air Conditioning with a “Green” tinge</a:t>
            </a:r>
            <a:r>
              <a:rPr lang="en-AU" sz="4000" dirty="0" smtClean="0"/>
              <a:t/>
            </a:r>
            <a:br>
              <a:rPr lang="en-AU" sz="4000" dirty="0" smtClean="0"/>
            </a:br>
            <a:r>
              <a:rPr lang="en-AU" sz="2400" dirty="0" smtClean="0"/>
              <a:t>focus on Energy Saving Developments in the Home</a:t>
            </a:r>
            <a:r>
              <a:rPr lang="en-AU" sz="4000" dirty="0"/>
              <a:t/>
            </a:r>
            <a:br>
              <a:rPr lang="en-AU" sz="4000" dirty="0"/>
            </a:br>
            <a:endParaRPr lang="en-AU" sz="4000" dirty="0"/>
          </a:p>
        </p:txBody>
      </p:sp>
      <p:sp>
        <p:nvSpPr>
          <p:cNvPr id="3" name="Subtitle 2"/>
          <p:cNvSpPr>
            <a:spLocks noGrp="1"/>
          </p:cNvSpPr>
          <p:nvPr>
            <p:ph type="subTitle" idx="1"/>
          </p:nvPr>
        </p:nvSpPr>
        <p:spPr>
          <a:xfrm>
            <a:off x="1428728" y="2571744"/>
            <a:ext cx="6400800" cy="3714776"/>
          </a:xfrm>
        </p:spPr>
        <p:txBody>
          <a:bodyPr/>
          <a:lstStyle/>
          <a:p>
            <a:r>
              <a:rPr lang="en-AU" dirty="0" smtClean="0"/>
              <a:t>Presentation by Keiren O’Brien</a:t>
            </a:r>
          </a:p>
          <a:p>
            <a:r>
              <a:rPr lang="en-AU" dirty="0" smtClean="0"/>
              <a:t>2</a:t>
            </a:r>
            <a:r>
              <a:rPr lang="en-AU" baseline="30000" dirty="0" smtClean="0"/>
              <a:t>nd</a:t>
            </a:r>
            <a:r>
              <a:rPr lang="en-AU" dirty="0" smtClean="0"/>
              <a:t> September 2009</a:t>
            </a:r>
          </a:p>
          <a:p>
            <a:endParaRPr lang="en-AU" dirty="0"/>
          </a:p>
          <a:p>
            <a:r>
              <a:rPr lang="en-AU" i="1" dirty="0"/>
              <a:t>f</a:t>
            </a:r>
            <a:r>
              <a:rPr lang="en-AU" i="1" dirty="0" smtClean="0"/>
              <a:t>or:</a:t>
            </a:r>
            <a:r>
              <a:rPr lang="en-AU" dirty="0" smtClean="0"/>
              <a:t> </a:t>
            </a:r>
            <a:endParaRPr lang="en-AU" dirty="0"/>
          </a:p>
        </p:txBody>
      </p:sp>
      <p:pic>
        <p:nvPicPr>
          <p:cNvPr id="1026" name="Picture 2" descr="image002"/>
          <p:cNvPicPr>
            <a:picLocks noChangeAspect="1" noChangeArrowheads="1"/>
          </p:cNvPicPr>
          <p:nvPr/>
        </p:nvPicPr>
        <p:blipFill>
          <a:blip r:embed="rId2" cstate="print"/>
          <a:srcRect/>
          <a:stretch>
            <a:fillRect/>
          </a:stretch>
        </p:blipFill>
        <p:spPr bwMode="auto">
          <a:xfrm>
            <a:off x="5143504" y="4214818"/>
            <a:ext cx="2066925" cy="2066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lstStyle/>
          <a:p>
            <a:pPr>
              <a:buNone/>
            </a:pPr>
            <a:r>
              <a:rPr lang="en-AU" sz="3600" dirty="0" smtClean="0"/>
              <a:t>The two biggest challenges to sustainable air conditioning in the tropics;</a:t>
            </a:r>
          </a:p>
          <a:p>
            <a:pPr>
              <a:buNone/>
            </a:pPr>
            <a:endParaRPr lang="en-AU" dirty="0" smtClean="0"/>
          </a:p>
          <a:p>
            <a:pPr>
              <a:buNone/>
            </a:pPr>
            <a:r>
              <a:rPr lang="en-AU" dirty="0" smtClean="0"/>
              <a:t>1: Price – </a:t>
            </a:r>
            <a:r>
              <a:rPr lang="en-AU" sz="2800" dirty="0" smtClean="0"/>
              <a:t>Current technologies Vs Alternative technologies is at least half the capital cost excluding ongoing maintenance costs.</a:t>
            </a:r>
          </a:p>
          <a:p>
            <a:pPr>
              <a:buNone/>
            </a:pPr>
            <a:endParaRPr lang="en-AU" dirty="0"/>
          </a:p>
          <a:p>
            <a:pPr>
              <a:buNone/>
            </a:pPr>
            <a:r>
              <a:rPr lang="en-AU" dirty="0" smtClean="0"/>
              <a:t>2: Suitability to our tropical environment – </a:t>
            </a:r>
            <a:r>
              <a:rPr lang="en-AU" sz="2800" dirty="0" smtClean="0"/>
              <a:t>High humidity and temperature, rainfall, the natural environment and our built environment.</a:t>
            </a:r>
            <a:endParaRPr lang="en-AU" dirty="0" smtClean="0"/>
          </a:p>
          <a:p>
            <a:pPr>
              <a:buNone/>
            </a:pPr>
            <a:endParaRPr lang="en-A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indent="0">
              <a:buNone/>
            </a:pPr>
            <a:r>
              <a:rPr lang="en-AU" dirty="0" smtClean="0"/>
              <a:t>Part: A </a:t>
            </a:r>
          </a:p>
          <a:p>
            <a:pPr indent="0">
              <a:buNone/>
            </a:pPr>
            <a:r>
              <a:rPr lang="en-AU" dirty="0" smtClean="0"/>
              <a:t>Developments in the current conventional </a:t>
            </a:r>
            <a:r>
              <a:rPr lang="en-AU" dirty="0"/>
              <a:t>p</a:t>
            </a:r>
            <a:r>
              <a:rPr lang="en-AU" dirty="0" smtClean="0"/>
              <a:t>roducts on the market</a:t>
            </a:r>
          </a:p>
          <a:p>
            <a:pPr indent="0">
              <a:buNone/>
            </a:pPr>
            <a:endParaRPr lang="en-AU" dirty="0"/>
          </a:p>
          <a:p>
            <a:pPr indent="0">
              <a:buNone/>
            </a:pPr>
            <a:r>
              <a:rPr lang="en-AU" dirty="0" smtClean="0"/>
              <a:t>Part: B </a:t>
            </a:r>
          </a:p>
          <a:p>
            <a:pPr indent="0">
              <a:buNone/>
            </a:pPr>
            <a:r>
              <a:rPr lang="en-AU" dirty="0" smtClean="0"/>
              <a:t>Alternative products entering the market with potential to be commercially viable and adopted within the industry</a:t>
            </a:r>
            <a:endParaRPr lang="en-A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Current Conventional Products</a:t>
            </a:r>
            <a:endParaRPr lang="en-AU" dirty="0"/>
          </a:p>
        </p:txBody>
      </p:sp>
      <p:sp>
        <p:nvSpPr>
          <p:cNvPr id="3" name="Content Placeholder 2"/>
          <p:cNvSpPr>
            <a:spLocks noGrp="1"/>
          </p:cNvSpPr>
          <p:nvPr>
            <p:ph idx="1"/>
          </p:nvPr>
        </p:nvSpPr>
        <p:spPr/>
        <p:txBody>
          <a:bodyPr/>
          <a:lstStyle/>
          <a:p>
            <a:pPr>
              <a:buNone/>
            </a:pPr>
            <a:r>
              <a:rPr lang="en-AU" dirty="0" smtClean="0"/>
              <a:t>“News Flash”: </a:t>
            </a:r>
          </a:p>
          <a:p>
            <a:pPr>
              <a:buNone/>
            </a:pPr>
            <a:endParaRPr lang="en-AU" dirty="0"/>
          </a:p>
          <a:p>
            <a:pPr>
              <a:buNone/>
            </a:pPr>
            <a:r>
              <a:rPr lang="en-AU" sz="2800" dirty="0" smtClean="0"/>
              <a:t>1</a:t>
            </a:r>
            <a:r>
              <a:rPr lang="en-AU" sz="2800" baseline="30000" dirty="0" smtClean="0"/>
              <a:t>st</a:t>
            </a:r>
            <a:r>
              <a:rPr lang="en-AU" sz="2800" dirty="0" smtClean="0"/>
              <a:t> September 2009, Queensland Government bans the sale and installation of inefficient home air conditioners.  MEPS changes for Queensland.</a:t>
            </a:r>
          </a:p>
          <a:p>
            <a:pPr>
              <a:buNone/>
            </a:pPr>
            <a:endParaRPr lang="en-AU" sz="2800" dirty="0" smtClean="0"/>
          </a:p>
          <a:p>
            <a:pPr>
              <a:buNone/>
            </a:pPr>
            <a:r>
              <a:rPr lang="en-AU" sz="2800" dirty="0" smtClean="0"/>
              <a:t> 31</a:t>
            </a:r>
            <a:r>
              <a:rPr lang="en-AU" sz="2800" baseline="30000" dirty="0" smtClean="0"/>
              <a:t>st</a:t>
            </a:r>
            <a:r>
              <a:rPr lang="en-AU" sz="2800" dirty="0" smtClean="0"/>
              <a:t> August 2009, Queensland Retail Chain Industry celebrates record air conditioner sales in August before MEPS deadline looms.</a:t>
            </a:r>
          </a:p>
          <a:p>
            <a:pPr>
              <a:buNone/>
            </a:pPr>
            <a:endParaRPr lang="en-AU" dirty="0"/>
          </a:p>
          <a:p>
            <a:pPr>
              <a:buNone/>
            </a:pPr>
            <a:endParaRPr lang="en-AU" dirty="0"/>
          </a:p>
        </p:txBody>
      </p:sp>
      <p:pic>
        <p:nvPicPr>
          <p:cNvPr id="2050" name="Picture 2" descr="http://polygraphradio.net/musicsite/wp-content/uploads/2009/04/news-clip-art.gif"/>
          <p:cNvPicPr>
            <a:picLocks noChangeAspect="1" noChangeArrowheads="1"/>
          </p:cNvPicPr>
          <p:nvPr/>
        </p:nvPicPr>
        <p:blipFill>
          <a:blip r:embed="rId2" cstate="print"/>
          <a:srcRect/>
          <a:stretch>
            <a:fillRect/>
          </a:stretch>
        </p:blipFill>
        <p:spPr bwMode="auto">
          <a:xfrm>
            <a:off x="2928926" y="1500174"/>
            <a:ext cx="1262992" cy="1143008"/>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MEPS</a:t>
            </a:r>
            <a:endParaRPr lang="en-AU" dirty="0"/>
          </a:p>
        </p:txBody>
      </p:sp>
      <p:sp>
        <p:nvSpPr>
          <p:cNvPr id="3" name="Content Placeholder 2"/>
          <p:cNvSpPr>
            <a:spLocks noGrp="1"/>
          </p:cNvSpPr>
          <p:nvPr>
            <p:ph idx="1"/>
          </p:nvPr>
        </p:nvSpPr>
        <p:spPr/>
        <p:txBody>
          <a:bodyPr/>
          <a:lstStyle/>
          <a:p>
            <a:r>
              <a:rPr lang="en-AU" dirty="0" smtClean="0"/>
              <a:t>Minimum</a:t>
            </a:r>
          </a:p>
          <a:p>
            <a:r>
              <a:rPr lang="en-AU" dirty="0" smtClean="0"/>
              <a:t>Energy</a:t>
            </a:r>
          </a:p>
          <a:p>
            <a:r>
              <a:rPr lang="en-AU" dirty="0" smtClean="0"/>
              <a:t>Performance </a:t>
            </a:r>
          </a:p>
          <a:p>
            <a:r>
              <a:rPr lang="en-AU" dirty="0" smtClean="0"/>
              <a:t>Standards</a:t>
            </a:r>
          </a:p>
          <a:p>
            <a:pPr>
              <a:buNone/>
            </a:pPr>
            <a:endParaRPr lang="en-AU" sz="1800" dirty="0" smtClean="0"/>
          </a:p>
          <a:p>
            <a:pPr indent="0">
              <a:buNone/>
            </a:pPr>
            <a:r>
              <a:rPr lang="en-AU" sz="1800" dirty="0" smtClean="0"/>
              <a:t>A National minimum threshold for energy efficiency – air conditioning requirements outlined in AS3823.2</a:t>
            </a:r>
          </a:p>
          <a:p>
            <a:pPr indent="0">
              <a:buNone/>
            </a:pPr>
            <a:r>
              <a:rPr lang="en-AU" sz="1800" dirty="0" smtClean="0"/>
              <a:t>The measure of energy efficiency for cooling is the Energy Efficiency Ration (EER)</a:t>
            </a:r>
          </a:p>
          <a:p>
            <a:pPr>
              <a:buNone/>
            </a:pPr>
            <a:endParaRPr lang="en-AU" sz="800" dirty="0" smtClean="0"/>
          </a:p>
          <a:p>
            <a:pPr>
              <a:buNone/>
            </a:pPr>
            <a:endParaRPr lang="en-AU" dirty="0"/>
          </a:p>
          <a:p>
            <a:pPr>
              <a:buNone/>
            </a:pPr>
            <a:endParaRPr lang="en-AU" dirty="0"/>
          </a:p>
        </p:txBody>
      </p:sp>
      <p:sp>
        <p:nvSpPr>
          <p:cNvPr id="18434" name="Text Box 2"/>
          <p:cNvSpPr txBox="1">
            <a:spLocks noChangeArrowheads="1"/>
          </p:cNvSpPr>
          <p:nvPr/>
        </p:nvSpPr>
        <p:spPr bwMode="auto">
          <a:xfrm>
            <a:off x="1928794" y="5286388"/>
            <a:ext cx="5286412" cy="714380"/>
          </a:xfrm>
          <a:prstGeom prst="rect">
            <a:avLst/>
          </a:prstGeom>
          <a:solidFill>
            <a:srgbClr val="00CCFF"/>
          </a:solidFill>
          <a:ln w="1270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98425" lvl="0" indent="0" algn="ctr" defTabSz="914400" rtl="0" eaLnBrk="1" fontAlgn="base" latinLnBrk="0" hangingPunct="1">
              <a:lnSpc>
                <a:spcPct val="100000"/>
              </a:lnSpc>
              <a:spcBef>
                <a:spcPct val="0"/>
              </a:spcBef>
              <a:spcAft>
                <a:spcPts val="1000"/>
              </a:spcAft>
              <a:buClrTx/>
              <a:buSzTx/>
              <a:buFontTx/>
              <a:buNone/>
              <a:tabLst/>
            </a:pPr>
            <a:r>
              <a:rPr kumimoji="0" lang="en-AU" sz="1600" b="1" i="0" u="none" strike="noStrike" cap="none" normalizeH="0" baseline="0" dirty="0" smtClean="0">
                <a:ln>
                  <a:noFill/>
                </a:ln>
                <a:solidFill>
                  <a:srgbClr val="FFFFFF"/>
                </a:solidFill>
                <a:effectLst/>
                <a:latin typeface="Arial" pitchFamily="34" charset="0"/>
                <a:cs typeface="Arial" pitchFamily="34" charset="0"/>
              </a:rPr>
              <a:t>The higher the EER = more cooling capacity per kW of electrical input = greater energy efficiency</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are the changes to MEPS</a:t>
            </a:r>
            <a:endParaRPr lang="en-AU" dirty="0"/>
          </a:p>
        </p:txBody>
      </p:sp>
      <p:sp>
        <p:nvSpPr>
          <p:cNvPr id="3" name="Content Placeholder 2"/>
          <p:cNvSpPr>
            <a:spLocks noGrp="1"/>
          </p:cNvSpPr>
          <p:nvPr>
            <p:ph idx="1"/>
          </p:nvPr>
        </p:nvSpPr>
        <p:spPr/>
        <p:txBody>
          <a:bodyPr/>
          <a:lstStyle/>
          <a:p>
            <a:r>
              <a:rPr lang="en-AU" sz="2000" dirty="0" smtClean="0"/>
              <a:t>From 1 September 2009, when an air-conditioner is installed (including replacement) in a new or existing house, townhouse or unit (i.e. Class 1 or 2 building), the air-conditioner must have a tested average Energy Efficiency Ratio (EER) of 2.9 or higher for cooling (QLD). </a:t>
            </a:r>
          </a:p>
          <a:p>
            <a:endParaRPr lang="en-AU" dirty="0"/>
          </a:p>
        </p:txBody>
      </p:sp>
      <p:pic>
        <p:nvPicPr>
          <p:cNvPr id="17410" name="Picture 2" descr="MCj04325370000[1]"/>
          <p:cNvPicPr>
            <a:picLocks noChangeAspect="1" noChangeArrowheads="1"/>
          </p:cNvPicPr>
          <p:nvPr/>
        </p:nvPicPr>
        <p:blipFill>
          <a:blip r:embed="rId2" cstate="print"/>
          <a:srcRect/>
          <a:stretch>
            <a:fillRect/>
          </a:stretch>
        </p:blipFill>
        <p:spPr bwMode="auto">
          <a:xfrm>
            <a:off x="2786050" y="4000504"/>
            <a:ext cx="342900" cy="342900"/>
          </a:xfrm>
          <a:prstGeom prst="rect">
            <a:avLst/>
          </a:prstGeom>
          <a:noFill/>
          <a:ln w="9525">
            <a:noFill/>
            <a:miter lim="800000"/>
            <a:headEnd/>
            <a:tailEnd/>
          </a:ln>
        </p:spPr>
      </p:pic>
      <p:pic>
        <p:nvPicPr>
          <p:cNvPr id="17411" name="Picture 3"/>
          <p:cNvPicPr>
            <a:picLocks noChangeAspect="1" noChangeArrowheads="1"/>
          </p:cNvPicPr>
          <p:nvPr/>
        </p:nvPicPr>
        <p:blipFill>
          <a:blip r:embed="rId3" cstate="print"/>
          <a:srcRect/>
          <a:stretch>
            <a:fillRect/>
          </a:stretch>
        </p:blipFill>
        <p:spPr bwMode="auto">
          <a:xfrm>
            <a:off x="857224" y="3143248"/>
            <a:ext cx="1527175" cy="3092450"/>
          </a:xfrm>
          <a:prstGeom prst="rect">
            <a:avLst/>
          </a:prstGeom>
          <a:noFill/>
          <a:ln w="9525">
            <a:noFill/>
            <a:miter lim="800000"/>
            <a:headEnd/>
            <a:tailEnd/>
          </a:ln>
        </p:spPr>
      </p:pic>
      <p:pic>
        <p:nvPicPr>
          <p:cNvPr id="17412" name="Picture 4"/>
          <p:cNvPicPr>
            <a:picLocks noChangeAspect="1" noChangeArrowheads="1"/>
          </p:cNvPicPr>
          <p:nvPr/>
        </p:nvPicPr>
        <p:blipFill>
          <a:blip r:embed="rId4" cstate="print"/>
          <a:srcRect/>
          <a:stretch>
            <a:fillRect/>
          </a:stretch>
        </p:blipFill>
        <p:spPr bwMode="auto">
          <a:xfrm>
            <a:off x="6929454" y="3143248"/>
            <a:ext cx="1511300" cy="3092450"/>
          </a:xfrm>
          <a:prstGeom prst="rect">
            <a:avLst/>
          </a:prstGeom>
          <a:noFill/>
          <a:ln w="9525">
            <a:noFill/>
            <a:miter lim="800000"/>
            <a:headEnd/>
            <a:tailEnd/>
          </a:ln>
        </p:spPr>
      </p:pic>
      <p:sp>
        <p:nvSpPr>
          <p:cNvPr id="17413" name="Freeform 5"/>
          <p:cNvSpPr>
            <a:spLocks/>
          </p:cNvSpPr>
          <p:nvPr/>
        </p:nvSpPr>
        <p:spPr bwMode="auto">
          <a:xfrm>
            <a:off x="6357950" y="3929066"/>
            <a:ext cx="363538" cy="387350"/>
          </a:xfrm>
          <a:custGeom>
            <a:avLst/>
            <a:gdLst/>
            <a:ahLst/>
            <a:cxnLst>
              <a:cxn ang="0">
                <a:pos x="1100" y="1"/>
              </a:cxn>
              <a:cxn ang="0">
                <a:pos x="1055" y="3"/>
              </a:cxn>
              <a:cxn ang="0">
                <a:pos x="975" y="9"/>
              </a:cxn>
              <a:cxn ang="0">
                <a:pos x="942" y="14"/>
              </a:cxn>
              <a:cxn ang="0">
                <a:pos x="882" y="26"/>
              </a:cxn>
              <a:cxn ang="0">
                <a:pos x="835" y="41"/>
              </a:cxn>
              <a:cxn ang="0">
                <a:pos x="811" y="52"/>
              </a:cxn>
              <a:cxn ang="0">
                <a:pos x="759" y="80"/>
              </a:cxn>
              <a:cxn ang="0">
                <a:pos x="732" y="97"/>
              </a:cxn>
              <a:cxn ang="0">
                <a:pos x="664" y="144"/>
              </a:cxn>
              <a:cxn ang="0">
                <a:pos x="573" y="212"/>
              </a:cxn>
              <a:cxn ang="0">
                <a:pos x="395" y="352"/>
              </a:cxn>
              <a:cxn ang="0">
                <a:pos x="329" y="403"/>
              </a:cxn>
              <a:cxn ang="0">
                <a:pos x="295" y="427"/>
              </a:cxn>
              <a:cxn ang="0">
                <a:pos x="276" y="403"/>
              </a:cxn>
              <a:cxn ang="0">
                <a:pos x="256" y="376"/>
              </a:cxn>
              <a:cxn ang="0">
                <a:pos x="242" y="360"/>
              </a:cxn>
              <a:cxn ang="0">
                <a:pos x="226" y="350"/>
              </a:cxn>
              <a:cxn ang="0">
                <a:pos x="216" y="346"/>
              </a:cxn>
              <a:cxn ang="0">
                <a:pos x="194" y="342"/>
              </a:cxn>
              <a:cxn ang="0">
                <a:pos x="180" y="341"/>
              </a:cxn>
              <a:cxn ang="0">
                <a:pos x="151" y="343"/>
              </a:cxn>
              <a:cxn ang="0">
                <a:pos x="121" y="347"/>
              </a:cxn>
              <a:cxn ang="0">
                <a:pos x="93" y="353"/>
              </a:cxn>
              <a:cxn ang="0">
                <a:pos x="63" y="363"/>
              </a:cxn>
              <a:cxn ang="0">
                <a:pos x="36" y="374"/>
              </a:cxn>
              <a:cxn ang="0">
                <a:pos x="16" y="387"/>
              </a:cxn>
              <a:cxn ang="0">
                <a:pos x="4" y="401"/>
              </a:cxn>
              <a:cxn ang="0">
                <a:pos x="0" y="415"/>
              </a:cxn>
              <a:cxn ang="0">
                <a:pos x="0" y="421"/>
              </a:cxn>
              <a:cxn ang="0">
                <a:pos x="12" y="449"/>
              </a:cxn>
              <a:cxn ang="0">
                <a:pos x="24" y="474"/>
              </a:cxn>
              <a:cxn ang="0">
                <a:pos x="28" y="480"/>
              </a:cxn>
              <a:cxn ang="0">
                <a:pos x="48" y="515"/>
              </a:cxn>
              <a:cxn ang="0">
                <a:pos x="65" y="541"/>
              </a:cxn>
              <a:cxn ang="0">
                <a:pos x="93" y="571"/>
              </a:cxn>
              <a:cxn ang="0">
                <a:pos x="101" y="578"/>
              </a:cxn>
              <a:cxn ang="0">
                <a:pos x="131" y="593"/>
              </a:cxn>
              <a:cxn ang="0">
                <a:pos x="161" y="603"/>
              </a:cxn>
              <a:cxn ang="0">
                <a:pos x="176" y="606"/>
              </a:cxn>
              <a:cxn ang="0">
                <a:pos x="216" y="610"/>
              </a:cxn>
              <a:cxn ang="0">
                <a:pos x="238" y="610"/>
              </a:cxn>
              <a:cxn ang="0">
                <a:pos x="289" y="607"/>
              </a:cxn>
              <a:cxn ang="0">
                <a:pos x="335" y="596"/>
              </a:cxn>
              <a:cxn ang="0">
                <a:pos x="375" y="577"/>
              </a:cxn>
              <a:cxn ang="0">
                <a:pos x="406" y="552"/>
              </a:cxn>
              <a:cxn ang="0">
                <a:pos x="432" y="525"/>
              </a:cxn>
              <a:cxn ang="0">
                <a:pos x="508" y="462"/>
              </a:cxn>
              <a:cxn ang="0">
                <a:pos x="670" y="336"/>
              </a:cxn>
              <a:cxn ang="0">
                <a:pos x="755" y="274"/>
              </a:cxn>
              <a:cxn ang="0">
                <a:pos x="938" y="154"/>
              </a:cxn>
              <a:cxn ang="0">
                <a:pos x="1134" y="38"/>
              </a:cxn>
              <a:cxn ang="0">
                <a:pos x="1120" y="0"/>
              </a:cxn>
            </a:cxnLst>
            <a:rect l="0" t="0" r="r" b="b"/>
            <a:pathLst>
              <a:path w="1144" h="610">
                <a:moveTo>
                  <a:pt x="1120" y="0"/>
                </a:moveTo>
                <a:lnTo>
                  <a:pt x="1100" y="1"/>
                </a:lnTo>
                <a:lnTo>
                  <a:pt x="1100" y="1"/>
                </a:lnTo>
                <a:lnTo>
                  <a:pt x="1055" y="3"/>
                </a:lnTo>
                <a:lnTo>
                  <a:pt x="1013" y="6"/>
                </a:lnTo>
                <a:lnTo>
                  <a:pt x="975" y="9"/>
                </a:lnTo>
                <a:lnTo>
                  <a:pt x="942" y="14"/>
                </a:lnTo>
                <a:lnTo>
                  <a:pt x="942" y="14"/>
                </a:lnTo>
                <a:lnTo>
                  <a:pt x="910" y="19"/>
                </a:lnTo>
                <a:lnTo>
                  <a:pt x="882" y="26"/>
                </a:lnTo>
                <a:lnTo>
                  <a:pt x="857" y="33"/>
                </a:lnTo>
                <a:lnTo>
                  <a:pt x="835" y="41"/>
                </a:lnTo>
                <a:lnTo>
                  <a:pt x="835" y="41"/>
                </a:lnTo>
                <a:lnTo>
                  <a:pt x="811" y="52"/>
                </a:lnTo>
                <a:lnTo>
                  <a:pt x="785" y="66"/>
                </a:lnTo>
                <a:lnTo>
                  <a:pt x="759" y="80"/>
                </a:lnTo>
                <a:lnTo>
                  <a:pt x="732" y="97"/>
                </a:lnTo>
                <a:lnTo>
                  <a:pt x="732" y="97"/>
                </a:lnTo>
                <a:lnTo>
                  <a:pt x="702" y="118"/>
                </a:lnTo>
                <a:lnTo>
                  <a:pt x="664" y="144"/>
                </a:lnTo>
                <a:lnTo>
                  <a:pt x="573" y="212"/>
                </a:lnTo>
                <a:lnTo>
                  <a:pt x="573" y="212"/>
                </a:lnTo>
                <a:lnTo>
                  <a:pt x="492" y="275"/>
                </a:lnTo>
                <a:lnTo>
                  <a:pt x="395" y="352"/>
                </a:lnTo>
                <a:lnTo>
                  <a:pt x="395" y="352"/>
                </a:lnTo>
                <a:lnTo>
                  <a:pt x="329" y="403"/>
                </a:lnTo>
                <a:lnTo>
                  <a:pt x="295" y="427"/>
                </a:lnTo>
                <a:lnTo>
                  <a:pt x="295" y="427"/>
                </a:lnTo>
                <a:lnTo>
                  <a:pt x="287" y="418"/>
                </a:lnTo>
                <a:lnTo>
                  <a:pt x="276" y="403"/>
                </a:lnTo>
                <a:lnTo>
                  <a:pt x="276" y="403"/>
                </a:lnTo>
                <a:lnTo>
                  <a:pt x="256" y="376"/>
                </a:lnTo>
                <a:lnTo>
                  <a:pt x="256" y="376"/>
                </a:lnTo>
                <a:lnTo>
                  <a:pt x="242" y="360"/>
                </a:lnTo>
                <a:lnTo>
                  <a:pt x="234" y="354"/>
                </a:lnTo>
                <a:lnTo>
                  <a:pt x="226" y="350"/>
                </a:lnTo>
                <a:lnTo>
                  <a:pt x="226" y="350"/>
                </a:lnTo>
                <a:lnTo>
                  <a:pt x="216" y="346"/>
                </a:lnTo>
                <a:lnTo>
                  <a:pt x="206" y="344"/>
                </a:lnTo>
                <a:lnTo>
                  <a:pt x="194" y="342"/>
                </a:lnTo>
                <a:lnTo>
                  <a:pt x="180" y="341"/>
                </a:lnTo>
                <a:lnTo>
                  <a:pt x="180" y="341"/>
                </a:lnTo>
                <a:lnTo>
                  <a:pt x="167" y="342"/>
                </a:lnTo>
                <a:lnTo>
                  <a:pt x="151" y="343"/>
                </a:lnTo>
                <a:lnTo>
                  <a:pt x="137" y="344"/>
                </a:lnTo>
                <a:lnTo>
                  <a:pt x="121" y="347"/>
                </a:lnTo>
                <a:lnTo>
                  <a:pt x="107" y="350"/>
                </a:lnTo>
                <a:lnTo>
                  <a:pt x="93" y="353"/>
                </a:lnTo>
                <a:lnTo>
                  <a:pt x="63" y="363"/>
                </a:lnTo>
                <a:lnTo>
                  <a:pt x="63" y="363"/>
                </a:lnTo>
                <a:lnTo>
                  <a:pt x="48" y="368"/>
                </a:lnTo>
                <a:lnTo>
                  <a:pt x="36" y="374"/>
                </a:lnTo>
                <a:lnTo>
                  <a:pt x="24" y="381"/>
                </a:lnTo>
                <a:lnTo>
                  <a:pt x="16" y="387"/>
                </a:lnTo>
                <a:lnTo>
                  <a:pt x="8" y="394"/>
                </a:lnTo>
                <a:lnTo>
                  <a:pt x="4" y="401"/>
                </a:lnTo>
                <a:lnTo>
                  <a:pt x="0" y="408"/>
                </a:lnTo>
                <a:lnTo>
                  <a:pt x="0" y="415"/>
                </a:lnTo>
                <a:lnTo>
                  <a:pt x="0" y="415"/>
                </a:lnTo>
                <a:lnTo>
                  <a:pt x="0" y="421"/>
                </a:lnTo>
                <a:lnTo>
                  <a:pt x="4" y="432"/>
                </a:lnTo>
                <a:lnTo>
                  <a:pt x="12" y="449"/>
                </a:lnTo>
                <a:lnTo>
                  <a:pt x="24" y="474"/>
                </a:lnTo>
                <a:lnTo>
                  <a:pt x="24" y="474"/>
                </a:lnTo>
                <a:lnTo>
                  <a:pt x="28" y="481"/>
                </a:lnTo>
                <a:lnTo>
                  <a:pt x="28" y="480"/>
                </a:lnTo>
                <a:lnTo>
                  <a:pt x="28" y="480"/>
                </a:lnTo>
                <a:lnTo>
                  <a:pt x="48" y="515"/>
                </a:lnTo>
                <a:lnTo>
                  <a:pt x="65" y="541"/>
                </a:lnTo>
                <a:lnTo>
                  <a:pt x="65" y="541"/>
                </a:lnTo>
                <a:lnTo>
                  <a:pt x="83" y="562"/>
                </a:lnTo>
                <a:lnTo>
                  <a:pt x="93" y="571"/>
                </a:lnTo>
                <a:lnTo>
                  <a:pt x="101" y="578"/>
                </a:lnTo>
                <a:lnTo>
                  <a:pt x="101" y="578"/>
                </a:lnTo>
                <a:lnTo>
                  <a:pt x="115" y="587"/>
                </a:lnTo>
                <a:lnTo>
                  <a:pt x="131" y="593"/>
                </a:lnTo>
                <a:lnTo>
                  <a:pt x="145" y="599"/>
                </a:lnTo>
                <a:lnTo>
                  <a:pt x="161" y="603"/>
                </a:lnTo>
                <a:lnTo>
                  <a:pt x="161" y="603"/>
                </a:lnTo>
                <a:lnTo>
                  <a:pt x="176" y="606"/>
                </a:lnTo>
                <a:lnTo>
                  <a:pt x="196" y="609"/>
                </a:lnTo>
                <a:lnTo>
                  <a:pt x="216" y="610"/>
                </a:lnTo>
                <a:lnTo>
                  <a:pt x="238" y="610"/>
                </a:lnTo>
                <a:lnTo>
                  <a:pt x="238" y="610"/>
                </a:lnTo>
                <a:lnTo>
                  <a:pt x="264" y="610"/>
                </a:lnTo>
                <a:lnTo>
                  <a:pt x="289" y="607"/>
                </a:lnTo>
                <a:lnTo>
                  <a:pt x="313" y="602"/>
                </a:lnTo>
                <a:lnTo>
                  <a:pt x="335" y="596"/>
                </a:lnTo>
                <a:lnTo>
                  <a:pt x="355" y="587"/>
                </a:lnTo>
                <a:lnTo>
                  <a:pt x="375" y="577"/>
                </a:lnTo>
                <a:lnTo>
                  <a:pt x="391" y="565"/>
                </a:lnTo>
                <a:lnTo>
                  <a:pt x="406" y="552"/>
                </a:lnTo>
                <a:lnTo>
                  <a:pt x="406" y="552"/>
                </a:lnTo>
                <a:lnTo>
                  <a:pt x="432" y="525"/>
                </a:lnTo>
                <a:lnTo>
                  <a:pt x="432" y="525"/>
                </a:lnTo>
                <a:lnTo>
                  <a:pt x="508" y="462"/>
                </a:lnTo>
                <a:lnTo>
                  <a:pt x="587" y="398"/>
                </a:lnTo>
                <a:lnTo>
                  <a:pt x="670" y="336"/>
                </a:lnTo>
                <a:lnTo>
                  <a:pt x="755" y="274"/>
                </a:lnTo>
                <a:lnTo>
                  <a:pt x="755" y="274"/>
                </a:lnTo>
                <a:lnTo>
                  <a:pt x="845" y="214"/>
                </a:lnTo>
                <a:lnTo>
                  <a:pt x="938" y="154"/>
                </a:lnTo>
                <a:lnTo>
                  <a:pt x="1035" y="96"/>
                </a:lnTo>
                <a:lnTo>
                  <a:pt x="1134" y="38"/>
                </a:lnTo>
                <a:lnTo>
                  <a:pt x="1144" y="31"/>
                </a:lnTo>
                <a:lnTo>
                  <a:pt x="1120" y="0"/>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en-AU"/>
          </a:p>
        </p:txBody>
      </p:sp>
      <p:sp>
        <p:nvSpPr>
          <p:cNvPr id="8" name="TextBox 7"/>
          <p:cNvSpPr txBox="1"/>
          <p:nvPr/>
        </p:nvSpPr>
        <p:spPr>
          <a:xfrm>
            <a:off x="4357686" y="3214686"/>
            <a:ext cx="2214578" cy="1015663"/>
          </a:xfrm>
          <a:prstGeom prst="rect">
            <a:avLst/>
          </a:prstGeom>
          <a:noFill/>
        </p:spPr>
        <p:txBody>
          <a:bodyPr wrap="square" rtlCol="0">
            <a:spAutoFit/>
          </a:bodyPr>
          <a:lstStyle/>
          <a:p>
            <a:r>
              <a:rPr lang="en-AU" sz="2000" dirty="0" smtClean="0"/>
              <a:t>4 Star as of 1</a:t>
            </a:r>
            <a:r>
              <a:rPr lang="en-AU" sz="2000" baseline="30000" dirty="0" smtClean="0"/>
              <a:t>st</a:t>
            </a:r>
            <a:r>
              <a:rPr lang="en-AU" sz="2000" dirty="0" smtClean="0"/>
              <a:t> September 2009 (2.9 EER)</a:t>
            </a:r>
            <a:endParaRPr lang="en-AU" sz="2000" dirty="0"/>
          </a:p>
        </p:txBody>
      </p:sp>
      <p:sp>
        <p:nvSpPr>
          <p:cNvPr id="9" name="TextBox 8"/>
          <p:cNvSpPr txBox="1"/>
          <p:nvPr/>
        </p:nvSpPr>
        <p:spPr>
          <a:xfrm>
            <a:off x="2714612" y="5357826"/>
            <a:ext cx="2214578" cy="1015663"/>
          </a:xfrm>
          <a:prstGeom prst="rect">
            <a:avLst/>
          </a:prstGeom>
          <a:noFill/>
        </p:spPr>
        <p:txBody>
          <a:bodyPr wrap="square" rtlCol="0">
            <a:spAutoFit/>
          </a:bodyPr>
          <a:lstStyle/>
          <a:p>
            <a:r>
              <a:rPr lang="en-AU" sz="2000" dirty="0" smtClean="0">
                <a:solidFill>
                  <a:srgbClr val="FF0000"/>
                </a:solidFill>
              </a:rPr>
              <a:t>2.5 Star prior to1</a:t>
            </a:r>
            <a:r>
              <a:rPr lang="en-AU" sz="2000" baseline="30000" dirty="0" smtClean="0">
                <a:solidFill>
                  <a:srgbClr val="FF0000"/>
                </a:solidFill>
              </a:rPr>
              <a:t>st</a:t>
            </a:r>
            <a:r>
              <a:rPr lang="en-AU" sz="2000" dirty="0" smtClean="0">
                <a:solidFill>
                  <a:srgbClr val="FF0000"/>
                </a:solidFill>
              </a:rPr>
              <a:t> September 2009 (2.5 EER)</a:t>
            </a:r>
            <a:endParaRPr lang="en-AU" sz="2000" dirty="0">
              <a:solidFill>
                <a:srgbClr val="FF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Compliance </a:t>
            </a:r>
            <a:r>
              <a:rPr lang="en-AU" sz="1400" dirty="0" smtClean="0"/>
              <a:t>(DRAFT TO BE CONFIRMED)</a:t>
            </a:r>
            <a:endParaRPr lang="en-AU" sz="1400" dirty="0"/>
          </a:p>
        </p:txBody>
      </p:sp>
      <p:sp>
        <p:nvSpPr>
          <p:cNvPr id="3" name="Content Placeholder 2"/>
          <p:cNvSpPr>
            <a:spLocks noGrp="1"/>
          </p:cNvSpPr>
          <p:nvPr>
            <p:ph idx="1"/>
          </p:nvPr>
        </p:nvSpPr>
        <p:spPr/>
        <p:txBody>
          <a:bodyPr>
            <a:normAutofit fontScale="47500" lnSpcReduction="20000"/>
          </a:bodyPr>
          <a:lstStyle/>
          <a:p>
            <a:r>
              <a:rPr lang="en-AU" sz="3800" dirty="0" smtClean="0"/>
              <a:t>The new requirement will apply to both </a:t>
            </a:r>
            <a:r>
              <a:rPr lang="en-AU" sz="3800" u="sng" dirty="0" smtClean="0"/>
              <a:t>new</a:t>
            </a:r>
            <a:r>
              <a:rPr lang="en-AU" sz="3800" dirty="0" smtClean="0"/>
              <a:t> air-conditioners installed in an existing home, as well as the </a:t>
            </a:r>
            <a:r>
              <a:rPr lang="en-AU" sz="3800" u="sng" dirty="0" smtClean="0"/>
              <a:t>replacement</a:t>
            </a:r>
            <a:r>
              <a:rPr lang="en-AU" sz="3800" dirty="0" smtClean="0"/>
              <a:t> of an air-conditioner in an existing home.</a:t>
            </a:r>
          </a:p>
          <a:p>
            <a:r>
              <a:rPr lang="en-AU" sz="3800" dirty="0" smtClean="0"/>
              <a:t> Complimentary provisions through amendments to the Queensland Development Code (QDC) and Electricity Regulation 2006 to prevent the sale or installation of inefficient air conditioners in Queensland from 1</a:t>
            </a:r>
            <a:r>
              <a:rPr lang="en-AU" sz="3800" baseline="30000" dirty="0" smtClean="0"/>
              <a:t>st</a:t>
            </a:r>
            <a:r>
              <a:rPr lang="en-AU" sz="3800" dirty="0" smtClean="0"/>
              <a:t> September 2009</a:t>
            </a:r>
          </a:p>
          <a:p>
            <a:pPr>
              <a:buNone/>
            </a:pPr>
            <a:endParaRPr lang="en-AU" sz="3400" dirty="0" smtClean="0"/>
          </a:p>
          <a:p>
            <a:pPr>
              <a:buNone/>
            </a:pPr>
            <a:r>
              <a:rPr lang="en-AU" sz="3400" dirty="0" smtClean="0"/>
              <a:t>	-	 The amendments to the Queensland Development Code (QDC) Mandatory Part (MP) 4.1 - Sustainable Buildings, set an increased minimum standard for energy efficiency of air-conditioners installed in houses, townhouses and units in Queensland from 1 September 2009.  The new provisions are part of the Sustainable Housing Policy, which incorporates a wide range of measures to increase the energy and water efficiency of housing in Queensland.</a:t>
            </a:r>
          </a:p>
          <a:p>
            <a:pPr>
              <a:buNone/>
            </a:pPr>
            <a:endParaRPr lang="en-AU" sz="3400" dirty="0" smtClean="0"/>
          </a:p>
          <a:p>
            <a:pPr>
              <a:buNone/>
            </a:pPr>
            <a:r>
              <a:rPr lang="en-AU" sz="3400" dirty="0" smtClean="0"/>
              <a:t>	-	Complementary provisions banning the sale of air-conditioners in Queensland that do not meet the new energy efficiency requirements are proposed through amendments to the </a:t>
            </a:r>
            <a:r>
              <a:rPr lang="en-AU" sz="3400" i="1" dirty="0" smtClean="0"/>
              <a:t>Electricity Regulation 2006</a:t>
            </a:r>
            <a:r>
              <a:rPr lang="en-AU" sz="3400" dirty="0" smtClean="0"/>
              <a:t>.  The sales ban is proposed to commence from 1 September 2009 so as to align with the installation ban under the QDC.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29642" cy="1143000"/>
          </a:xfrm>
        </p:spPr>
        <p:txBody>
          <a:bodyPr>
            <a:normAutofit/>
          </a:bodyPr>
          <a:lstStyle/>
          <a:p>
            <a:pPr algn="l"/>
            <a:r>
              <a:rPr lang="en-AU" dirty="0" smtClean="0"/>
              <a:t>Enforcement and Penalties</a:t>
            </a:r>
            <a:r>
              <a:rPr lang="en-AU" sz="1400" dirty="0" smtClean="0"/>
              <a:t>(DRAFT TO BE CONFIRMED)</a:t>
            </a:r>
            <a:endParaRPr lang="en-AU" sz="1400" dirty="0"/>
          </a:p>
        </p:txBody>
      </p:sp>
      <p:sp>
        <p:nvSpPr>
          <p:cNvPr id="3" name="Content Placeholder 2"/>
          <p:cNvSpPr>
            <a:spLocks noGrp="1"/>
          </p:cNvSpPr>
          <p:nvPr>
            <p:ph idx="1"/>
          </p:nvPr>
        </p:nvSpPr>
        <p:spPr/>
        <p:txBody>
          <a:bodyPr>
            <a:normAutofit fontScale="70000" lnSpcReduction="20000"/>
          </a:bodyPr>
          <a:lstStyle/>
          <a:p>
            <a:pPr>
              <a:buNone/>
            </a:pPr>
            <a:r>
              <a:rPr lang="en-AU" dirty="0" smtClean="0"/>
              <a:t>“Compliance is the home owner’s responsibility”</a:t>
            </a:r>
          </a:p>
          <a:p>
            <a:r>
              <a:rPr lang="en-AU" dirty="0" smtClean="0"/>
              <a:t>As the installation of air-conditioners has been prescribed as self-assessable building work, it is the homeowner’s responsibility to ensure compliance with the QDC.  Under the </a:t>
            </a:r>
            <a:r>
              <a:rPr lang="en-AU" i="1" dirty="0" smtClean="0"/>
              <a:t>Integrated Planning Act 1997</a:t>
            </a:r>
            <a:r>
              <a:rPr lang="en-AU" dirty="0" smtClean="0"/>
              <a:t>, a penalty of up to 165 penalty units (equivalent to $16,500) is applicable. </a:t>
            </a:r>
          </a:p>
          <a:p>
            <a:endParaRPr lang="en-AU" dirty="0" smtClean="0"/>
          </a:p>
          <a:p>
            <a:r>
              <a:rPr lang="en-AU" dirty="0" smtClean="0"/>
              <a:t>Under the </a:t>
            </a:r>
            <a:r>
              <a:rPr lang="en-AU" i="1" dirty="0" smtClean="0"/>
              <a:t>Integrated Planning Act 1997, </a:t>
            </a:r>
            <a:r>
              <a:rPr lang="en-AU" dirty="0" smtClean="0"/>
              <a:t>local governments have the power to enforce the provisions of the Queensland Development Code, e.g. if a complaint is made about an air-conditioner that was installed on or after 1 September 2009 and did not meet the new requirement, the local government may investigate and take any necessary action.</a:t>
            </a:r>
          </a:p>
          <a:p>
            <a:endParaRPr lang="en-A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Benefits to the environment</a:t>
            </a:r>
            <a:br>
              <a:rPr lang="en-AU" dirty="0" smtClean="0"/>
            </a:br>
            <a:r>
              <a:rPr lang="en-AU" dirty="0" smtClean="0"/>
              <a:t> &amp; energy costs</a:t>
            </a:r>
            <a:endParaRPr lang="en-AU" dirty="0"/>
          </a:p>
        </p:txBody>
      </p:sp>
      <p:sp>
        <p:nvSpPr>
          <p:cNvPr id="3" name="Content Placeholder 2"/>
          <p:cNvSpPr>
            <a:spLocks noGrp="1"/>
          </p:cNvSpPr>
          <p:nvPr>
            <p:ph idx="1"/>
          </p:nvPr>
        </p:nvSpPr>
        <p:spPr/>
        <p:txBody>
          <a:bodyPr>
            <a:normAutofit fontScale="92500" lnSpcReduction="10000"/>
          </a:bodyPr>
          <a:lstStyle/>
          <a:p>
            <a:pPr>
              <a:spcAft>
                <a:spcPts val="1200"/>
              </a:spcAft>
            </a:pPr>
            <a:r>
              <a:rPr lang="en-AU" dirty="0" smtClean="0"/>
              <a:t>Based on a Living Room size air conditioner a  1 Star MEPS rated air conditioner costs $294 per MEPS rated air conditioner $205 per annum </a:t>
            </a:r>
          </a:p>
          <a:p>
            <a:pPr>
              <a:spcAft>
                <a:spcPts val="1200"/>
              </a:spcAft>
            </a:pPr>
            <a:r>
              <a:rPr lang="en-AU" dirty="0" smtClean="0"/>
              <a:t>“Across Queensland, the new minimum EER is estimated to save around 12,500 tonnes of greenhouse gas emissions each year - equivalent to around 2900 cars off the road annually</a:t>
            </a:r>
          </a:p>
          <a:p>
            <a:r>
              <a:rPr lang="en-AU" dirty="0" smtClean="0"/>
              <a:t>collectively save Queenslanders over $1.7 million on their annual electricity bills.</a:t>
            </a:r>
          </a:p>
          <a:p>
            <a:endParaRPr lang="en-A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Other energy saving factors with Conventional Air Conditioning</a:t>
            </a:r>
            <a:endParaRPr lang="en-AU" dirty="0"/>
          </a:p>
        </p:txBody>
      </p:sp>
      <p:sp>
        <p:nvSpPr>
          <p:cNvPr id="3" name="Content Placeholder 2"/>
          <p:cNvSpPr>
            <a:spLocks noGrp="1"/>
          </p:cNvSpPr>
          <p:nvPr>
            <p:ph idx="1"/>
          </p:nvPr>
        </p:nvSpPr>
        <p:spPr/>
        <p:txBody>
          <a:bodyPr/>
          <a:lstStyle/>
          <a:p>
            <a:r>
              <a:rPr lang="en-AU" dirty="0" smtClean="0"/>
              <a:t>Treatment of the Fabric of the house for better thermal performance</a:t>
            </a:r>
          </a:p>
          <a:p>
            <a:r>
              <a:rPr lang="en-AU" dirty="0" smtClean="0"/>
              <a:t>System Design</a:t>
            </a:r>
          </a:p>
          <a:p>
            <a:r>
              <a:rPr lang="en-AU" dirty="0" smtClean="0"/>
              <a:t>Correct equipment selected to meet conditioning needs</a:t>
            </a:r>
          </a:p>
          <a:p>
            <a:r>
              <a:rPr lang="en-AU" dirty="0" smtClean="0"/>
              <a:t>Energy efficient technology</a:t>
            </a:r>
          </a:p>
          <a:p>
            <a:r>
              <a:rPr lang="en-AU" dirty="0" smtClean="0"/>
              <a:t>Maintaining equipment</a:t>
            </a:r>
          </a:p>
          <a:p>
            <a:r>
              <a:rPr lang="en-AU" dirty="0" smtClean="0"/>
              <a:t>Changing our air conditioning habits</a:t>
            </a:r>
          </a:p>
          <a:p>
            <a:endParaRPr lang="en-AU" dirty="0" smtClean="0"/>
          </a:p>
          <a:p>
            <a:pPr>
              <a:buNone/>
            </a:pPr>
            <a:endParaRPr lang="en-AU" dirty="0" smtClean="0"/>
          </a:p>
          <a:p>
            <a:pPr>
              <a:buNone/>
            </a:pPr>
            <a:endParaRPr lang="en-A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Treatment of the Fabric of the house</a:t>
            </a:r>
            <a:endParaRPr lang="en-AU" dirty="0"/>
          </a:p>
        </p:txBody>
      </p:sp>
      <p:sp>
        <p:nvSpPr>
          <p:cNvPr id="3" name="Content Placeholder 2"/>
          <p:cNvSpPr>
            <a:spLocks noGrp="1"/>
          </p:cNvSpPr>
          <p:nvPr>
            <p:ph idx="1"/>
          </p:nvPr>
        </p:nvSpPr>
        <p:spPr/>
        <p:txBody>
          <a:bodyPr>
            <a:normAutofit fontScale="85000" lnSpcReduction="10000"/>
          </a:bodyPr>
          <a:lstStyle/>
          <a:p>
            <a:pPr>
              <a:buNone/>
            </a:pPr>
            <a:r>
              <a:rPr lang="en-AU" dirty="0" smtClean="0"/>
              <a:t>Treat with a better thermal performing building envelope</a:t>
            </a:r>
          </a:p>
          <a:p>
            <a:r>
              <a:rPr lang="en-AU" dirty="0" smtClean="0"/>
              <a:t>Biggest factors in the tropics</a:t>
            </a:r>
          </a:p>
          <a:p>
            <a:pPr marL="514350" indent="-514350">
              <a:buAutoNum type="arabicPeriod"/>
            </a:pPr>
            <a:r>
              <a:rPr lang="en-AU" dirty="0" smtClean="0"/>
              <a:t>Heat through walls and windows; orientation, building materials, window tinting, external shading device walls/overhangs, landscaping </a:t>
            </a:r>
            <a:r>
              <a:rPr lang="en-AU" dirty="0" err="1" smtClean="0"/>
              <a:t>ie</a:t>
            </a:r>
            <a:r>
              <a:rPr lang="en-AU" dirty="0" smtClean="0"/>
              <a:t> use of trees</a:t>
            </a:r>
          </a:p>
          <a:p>
            <a:pPr>
              <a:buNone/>
            </a:pPr>
            <a:r>
              <a:rPr lang="en-AU" dirty="0" smtClean="0"/>
              <a:t>2. Heat through ceiling</a:t>
            </a:r>
          </a:p>
          <a:p>
            <a:pPr>
              <a:buFontTx/>
              <a:buChar char="-"/>
            </a:pPr>
            <a:r>
              <a:rPr lang="en-AU" dirty="0" smtClean="0"/>
              <a:t>Ceiling insulation, ventilated, attics </a:t>
            </a:r>
            <a:r>
              <a:rPr lang="en-AU" dirty="0" err="1" smtClean="0"/>
              <a:t>ie</a:t>
            </a:r>
            <a:r>
              <a:rPr lang="en-AU" dirty="0" smtClean="0"/>
              <a:t> not raked</a:t>
            </a:r>
          </a:p>
          <a:p>
            <a:r>
              <a:rPr lang="en-AU" dirty="0" smtClean="0"/>
              <a:t>Window tinting, external shade, insulation and ventilating the roof – potential to reduce heat load up to 35% </a:t>
            </a:r>
          </a:p>
          <a:p>
            <a:pPr>
              <a:buNone/>
            </a:pPr>
            <a:endParaRPr lang="en-AU" dirty="0"/>
          </a:p>
        </p:txBody>
      </p:sp>
      <p:sp>
        <p:nvSpPr>
          <p:cNvPr id="33793" name="Rectangle 1"/>
          <p:cNvSpPr>
            <a:spLocks noChangeArrowheads="1"/>
          </p:cNvSpPr>
          <p:nvPr/>
        </p:nvSpPr>
        <p:spPr bwMode="auto">
          <a:xfrm>
            <a:off x="214282" y="1142984"/>
            <a:ext cx="8929718" cy="2616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“Mechanical heating and cooling should never be used as a substitute for good design.” </a:t>
            </a:r>
            <a:r>
              <a:rPr kumimoji="0" lang="en-US" sz="11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‘Your Home’ technical manual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System Design</a:t>
            </a:r>
            <a:endParaRPr lang="en-AU" dirty="0"/>
          </a:p>
        </p:txBody>
      </p:sp>
      <p:sp>
        <p:nvSpPr>
          <p:cNvPr id="3" name="Content Placeholder 2"/>
          <p:cNvSpPr>
            <a:spLocks noGrp="1"/>
          </p:cNvSpPr>
          <p:nvPr>
            <p:ph idx="1"/>
          </p:nvPr>
        </p:nvSpPr>
        <p:spPr/>
        <p:txBody>
          <a:bodyPr>
            <a:normAutofit fontScale="92500" lnSpcReduction="10000"/>
          </a:bodyPr>
          <a:lstStyle/>
          <a:p>
            <a:r>
              <a:rPr lang="en-AU" dirty="0" smtClean="0"/>
              <a:t>Oversized or Undersized </a:t>
            </a:r>
            <a:r>
              <a:rPr lang="en-AU" sz="3000" dirty="0" smtClean="0"/>
              <a:t>– size equipment to meet actual needs of the conditioned space</a:t>
            </a:r>
            <a:r>
              <a:rPr lang="en-AU" dirty="0" smtClean="0"/>
              <a:t>. </a:t>
            </a:r>
          </a:p>
          <a:p>
            <a:pPr marL="514350" indent="-514350">
              <a:buFont typeface="+mj-lt"/>
              <a:buAutoNum type="arabicPeriod"/>
            </a:pPr>
            <a:r>
              <a:rPr lang="en-AU" sz="3000" dirty="0" smtClean="0"/>
              <a:t>Oversized = short cycling of system (frequent stop / start + poor temperature control). </a:t>
            </a:r>
          </a:p>
          <a:p>
            <a:pPr>
              <a:spcAft>
                <a:spcPts val="1200"/>
              </a:spcAft>
              <a:buNone/>
            </a:pPr>
            <a:r>
              <a:rPr lang="en-AU" sz="3000" dirty="0" smtClean="0"/>
              <a:t>2.  Undersized = continuous operation (system running non-stop excessive current draw) with poor temperature control</a:t>
            </a:r>
          </a:p>
          <a:p>
            <a:r>
              <a:rPr lang="en-AU" dirty="0" smtClean="0"/>
              <a:t>Correct type of system – A system should be matched to the conditioning requirements of the home.</a:t>
            </a:r>
            <a:endParaRPr lang="en-A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Split versus Ducted</a:t>
            </a:r>
            <a:endParaRPr lang="en-AU" dirty="0"/>
          </a:p>
        </p:txBody>
      </p:sp>
      <p:graphicFrame>
        <p:nvGraphicFramePr>
          <p:cNvPr id="4" name="Content Placeholder 3"/>
          <p:cNvGraphicFramePr>
            <a:graphicFrameLocks noGrp="1"/>
          </p:cNvGraphicFramePr>
          <p:nvPr>
            <p:ph idx="1"/>
          </p:nvPr>
        </p:nvGraphicFramePr>
        <p:xfrm>
          <a:off x="457200" y="1285567"/>
          <a:ext cx="8229600" cy="3205480"/>
        </p:xfrm>
        <a:graphic>
          <a:graphicData uri="http://schemas.openxmlformats.org/drawingml/2006/table">
            <a:tbl>
              <a:tblPr firstRow="1" bandRow="1">
                <a:tableStyleId>{5C22544A-7EE6-4342-B048-85BDC9FD1C3A}</a:tableStyleId>
              </a:tblPr>
              <a:tblGrid>
                <a:gridCol w="2185974"/>
                <a:gridCol w="3143272"/>
                <a:gridCol w="2900354"/>
              </a:tblGrid>
              <a:tr h="370840">
                <a:tc>
                  <a:txBody>
                    <a:bodyPr/>
                    <a:lstStyle/>
                    <a:p>
                      <a:r>
                        <a:rPr lang="en-AU" dirty="0" smtClean="0"/>
                        <a:t>FACTOR</a:t>
                      </a:r>
                      <a:endParaRPr lang="en-AU" dirty="0"/>
                    </a:p>
                  </a:txBody>
                  <a:tcPr/>
                </a:tc>
                <a:tc>
                  <a:txBody>
                    <a:bodyPr/>
                    <a:lstStyle/>
                    <a:p>
                      <a:r>
                        <a:rPr lang="en-AU" dirty="0" smtClean="0"/>
                        <a:t>DUCTED AIR CONDITIONING</a:t>
                      </a:r>
                      <a:endParaRPr lang="en-AU" dirty="0"/>
                    </a:p>
                  </a:txBody>
                  <a:tcPr/>
                </a:tc>
                <a:tc>
                  <a:txBody>
                    <a:bodyPr/>
                    <a:lstStyle/>
                    <a:p>
                      <a:r>
                        <a:rPr lang="en-AU" dirty="0" smtClean="0"/>
                        <a:t>WALL MOUNT SPLIT SYSTEM</a:t>
                      </a:r>
                      <a:endParaRPr lang="en-AU" dirty="0"/>
                    </a:p>
                  </a:txBody>
                  <a:tcPr/>
                </a:tc>
              </a:tr>
              <a:tr h="370840">
                <a:tc>
                  <a:txBody>
                    <a:bodyPr/>
                    <a:lstStyle/>
                    <a:p>
                      <a:r>
                        <a:rPr lang="en-AU" sz="1400" dirty="0" smtClean="0"/>
                        <a:t>1. Even temperature</a:t>
                      </a:r>
                      <a:endParaRPr lang="en-AU" sz="1400" dirty="0"/>
                    </a:p>
                  </a:txBody>
                  <a:tcPr/>
                </a:tc>
                <a:tc>
                  <a:txBody>
                    <a:bodyPr/>
                    <a:lstStyle/>
                    <a:p>
                      <a:r>
                        <a:rPr lang="en-AU" sz="1400" dirty="0" smtClean="0"/>
                        <a:t>Even temperature</a:t>
                      </a:r>
                      <a:r>
                        <a:rPr lang="en-AU" sz="1400" baseline="0" dirty="0" smtClean="0"/>
                        <a:t> throughout room and entire home</a:t>
                      </a:r>
                      <a:endParaRPr lang="en-AU" sz="1400" dirty="0"/>
                    </a:p>
                  </a:txBody>
                  <a:tcPr/>
                </a:tc>
                <a:tc>
                  <a:txBody>
                    <a:bodyPr/>
                    <a:lstStyle/>
                    <a:p>
                      <a:r>
                        <a:rPr lang="en-AU" sz="1400" dirty="0" smtClean="0"/>
                        <a:t>Uneven</a:t>
                      </a:r>
                      <a:r>
                        <a:rPr lang="en-AU" sz="1400" baseline="0" dirty="0" smtClean="0"/>
                        <a:t> temperature both within room and home. Cold in some parts of room hot and stuffy in other parts. Results in inefficient setting of controls. </a:t>
                      </a:r>
                      <a:endParaRPr lang="en-AU" sz="1400" dirty="0"/>
                    </a:p>
                  </a:txBody>
                  <a:tcPr/>
                </a:tc>
              </a:tr>
              <a:tr h="370840">
                <a:tc>
                  <a:txBody>
                    <a:bodyPr/>
                    <a:lstStyle/>
                    <a:p>
                      <a:r>
                        <a:rPr lang="en-AU" sz="1400" dirty="0" smtClean="0"/>
                        <a:t>2. Running</a:t>
                      </a:r>
                      <a:r>
                        <a:rPr lang="en-AU" sz="1400" baseline="0" dirty="0" smtClean="0"/>
                        <a:t> Cost</a:t>
                      </a:r>
                      <a:endParaRPr lang="en-AU" sz="1400" dirty="0"/>
                    </a:p>
                  </a:txBody>
                  <a:tcPr/>
                </a:tc>
                <a:tc>
                  <a:txBody>
                    <a:bodyPr/>
                    <a:lstStyle/>
                    <a:p>
                      <a:r>
                        <a:rPr lang="en-AU" sz="1400" dirty="0" smtClean="0"/>
                        <a:t>A single ducted system typically cheaper to run than multiple hi  wall split systems</a:t>
                      </a:r>
                      <a:r>
                        <a:rPr lang="en-AU" sz="1400" baseline="0" dirty="0" smtClean="0"/>
                        <a:t> of equal total capacity.</a:t>
                      </a:r>
                      <a:endParaRPr lang="en-AU" sz="1400" dirty="0"/>
                    </a:p>
                  </a:txBody>
                  <a:tcPr/>
                </a:tc>
                <a:tc>
                  <a:txBody>
                    <a:bodyPr/>
                    <a:lstStyle/>
                    <a:p>
                      <a:r>
                        <a:rPr lang="en-AU" sz="1400" dirty="0" smtClean="0"/>
                        <a:t>Multiple splits are typically more expensive</a:t>
                      </a:r>
                      <a:r>
                        <a:rPr lang="en-AU" sz="1400" baseline="0" dirty="0" smtClean="0"/>
                        <a:t> to run at once, more individual systems = more motors and therefore more energy losses</a:t>
                      </a:r>
                      <a:endParaRPr lang="en-AU" sz="1400" dirty="0"/>
                    </a:p>
                  </a:txBody>
                  <a:tcPr/>
                </a:tc>
              </a:tr>
              <a:tr h="370840">
                <a:tc>
                  <a:txBody>
                    <a:bodyPr/>
                    <a:lstStyle/>
                    <a:p>
                      <a:r>
                        <a:rPr lang="en-AU" sz="1400" dirty="0" smtClean="0"/>
                        <a:t>3. Life Cycle</a:t>
                      </a:r>
                      <a:endParaRPr lang="en-AU" sz="1400" dirty="0"/>
                    </a:p>
                  </a:txBody>
                  <a:tcPr/>
                </a:tc>
                <a:tc>
                  <a:txBody>
                    <a:bodyPr/>
                    <a:lstStyle/>
                    <a:p>
                      <a:r>
                        <a:rPr lang="en-AU" sz="1400" dirty="0" smtClean="0"/>
                        <a:t>Ducted air conditioning:</a:t>
                      </a:r>
                    </a:p>
                    <a:p>
                      <a:r>
                        <a:rPr lang="en-AU" sz="1400" dirty="0" smtClean="0"/>
                        <a:t> 15 to</a:t>
                      </a:r>
                      <a:r>
                        <a:rPr lang="en-AU" sz="1400" baseline="0" dirty="0" smtClean="0"/>
                        <a:t> 20 year working life</a:t>
                      </a:r>
                      <a:endParaRPr lang="en-AU" sz="1400" dirty="0"/>
                    </a:p>
                  </a:txBody>
                  <a:tcPr/>
                </a:tc>
                <a:tc>
                  <a:txBody>
                    <a:bodyPr/>
                    <a:lstStyle/>
                    <a:p>
                      <a:r>
                        <a:rPr lang="en-AU" sz="1400" dirty="0" smtClean="0"/>
                        <a:t>Split systems:</a:t>
                      </a:r>
                    </a:p>
                    <a:p>
                      <a:r>
                        <a:rPr lang="en-AU" sz="1400" dirty="0" smtClean="0"/>
                        <a:t>Replacement</a:t>
                      </a:r>
                      <a:r>
                        <a:rPr lang="en-AU" sz="1400" baseline="0" dirty="0" smtClean="0"/>
                        <a:t> in 7 -10 years</a:t>
                      </a:r>
                      <a:endParaRPr lang="en-AU" sz="1400" dirty="0"/>
                    </a:p>
                  </a:txBody>
                  <a:tcPr/>
                </a:tc>
              </a:tr>
              <a:tr h="197809">
                <a:tc>
                  <a:txBody>
                    <a:bodyPr/>
                    <a:lstStyle/>
                    <a:p>
                      <a:r>
                        <a:rPr lang="en-AU" sz="800" dirty="0" smtClean="0"/>
                        <a:t>Source:</a:t>
                      </a:r>
                      <a:r>
                        <a:rPr lang="en-AU" sz="800" baseline="0" dirty="0" smtClean="0"/>
                        <a:t> www.temperzone.com.au</a:t>
                      </a:r>
                      <a:endParaRPr lang="en-AU" sz="800" dirty="0"/>
                    </a:p>
                  </a:txBody>
                  <a:tcPr/>
                </a:tc>
                <a:tc>
                  <a:txBody>
                    <a:bodyPr/>
                    <a:lstStyle/>
                    <a:p>
                      <a:endParaRPr lang="en-AU" sz="800" dirty="0"/>
                    </a:p>
                  </a:txBody>
                  <a:tcPr/>
                </a:tc>
                <a:tc>
                  <a:txBody>
                    <a:bodyPr/>
                    <a:lstStyle/>
                    <a:p>
                      <a:endParaRPr lang="en-AU" sz="800" dirty="0"/>
                    </a:p>
                  </a:txBody>
                  <a:tcPr/>
                </a:tc>
              </a:tr>
            </a:tbl>
          </a:graphicData>
        </a:graphic>
      </p:graphicFrame>
      <p:pic>
        <p:nvPicPr>
          <p:cNvPr id="3076" name="Picture 4" descr="http://www.actronair.com.au/UserFiles/Image/singlestory.jpg"/>
          <p:cNvPicPr>
            <a:picLocks noChangeAspect="1" noChangeArrowheads="1"/>
          </p:cNvPicPr>
          <p:nvPr/>
        </p:nvPicPr>
        <p:blipFill>
          <a:blip r:embed="rId2" cstate="print"/>
          <a:srcRect/>
          <a:stretch>
            <a:fillRect/>
          </a:stretch>
        </p:blipFill>
        <p:spPr bwMode="auto">
          <a:xfrm>
            <a:off x="428596" y="4643447"/>
            <a:ext cx="2522580" cy="1714512"/>
          </a:xfrm>
          <a:prstGeom prst="rect">
            <a:avLst/>
          </a:prstGeom>
          <a:noFill/>
        </p:spPr>
      </p:pic>
      <p:pic>
        <p:nvPicPr>
          <p:cNvPr id="3078" name="Picture 6" descr="http://www.actronair.com.au/UserFiles/Image/rooftop.gif"/>
          <p:cNvPicPr>
            <a:picLocks noChangeAspect="1" noChangeArrowheads="1"/>
          </p:cNvPicPr>
          <p:nvPr/>
        </p:nvPicPr>
        <p:blipFill>
          <a:blip r:embed="rId3" cstate="print"/>
          <a:srcRect/>
          <a:stretch>
            <a:fillRect/>
          </a:stretch>
        </p:blipFill>
        <p:spPr bwMode="auto">
          <a:xfrm>
            <a:off x="3000364" y="4643446"/>
            <a:ext cx="2782714" cy="1714512"/>
          </a:xfrm>
          <a:prstGeom prst="rect">
            <a:avLst/>
          </a:prstGeom>
          <a:noFill/>
        </p:spPr>
      </p:pic>
      <p:pic>
        <p:nvPicPr>
          <p:cNvPr id="3081" name="Picture 9"/>
          <p:cNvPicPr>
            <a:picLocks noChangeAspect="1" noChangeArrowheads="1"/>
          </p:cNvPicPr>
          <p:nvPr/>
        </p:nvPicPr>
        <p:blipFill>
          <a:blip r:embed="rId4" cstate="print"/>
          <a:srcRect/>
          <a:stretch>
            <a:fillRect/>
          </a:stretch>
        </p:blipFill>
        <p:spPr bwMode="auto">
          <a:xfrm>
            <a:off x="5857884" y="4643446"/>
            <a:ext cx="2857520" cy="17145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Inverter technology</a:t>
            </a:r>
            <a:endParaRPr lang="en-AU" dirty="0"/>
          </a:p>
        </p:txBody>
      </p:sp>
      <p:sp>
        <p:nvSpPr>
          <p:cNvPr id="3" name="Content Placeholder 2"/>
          <p:cNvSpPr>
            <a:spLocks noGrp="1"/>
          </p:cNvSpPr>
          <p:nvPr>
            <p:ph idx="1"/>
          </p:nvPr>
        </p:nvSpPr>
        <p:spPr>
          <a:xfrm>
            <a:off x="214282" y="1600200"/>
            <a:ext cx="4929222" cy="4525963"/>
          </a:xfrm>
        </p:spPr>
        <p:txBody>
          <a:bodyPr>
            <a:normAutofit/>
          </a:bodyPr>
          <a:lstStyle/>
          <a:p>
            <a:r>
              <a:rPr lang="en-AU" sz="2800" dirty="0" smtClean="0"/>
              <a:t>30% more energy efficient than constant speed traditional air conditioning</a:t>
            </a:r>
          </a:p>
          <a:p>
            <a:r>
              <a:rPr lang="en-AU" sz="2800" dirty="0" smtClean="0"/>
              <a:t>Compressor speed modulates with temperature/capacity requirements rather than just start/stop </a:t>
            </a:r>
          </a:p>
          <a:p>
            <a:r>
              <a:rPr lang="en-AU" sz="2800" dirty="0" smtClean="0"/>
              <a:t>DC Inverter 10% improved efficiency Versus AC Inverter</a:t>
            </a:r>
            <a:endParaRPr lang="en-AU" sz="2800" dirty="0"/>
          </a:p>
        </p:txBody>
      </p:sp>
      <p:pic>
        <p:nvPicPr>
          <p:cNvPr id="20482" name="Picture 2"/>
          <p:cNvPicPr>
            <a:picLocks noChangeAspect="1" noChangeArrowheads="1"/>
          </p:cNvPicPr>
          <p:nvPr/>
        </p:nvPicPr>
        <p:blipFill>
          <a:blip r:embed="rId2" cstate="print"/>
          <a:srcRect/>
          <a:stretch>
            <a:fillRect/>
          </a:stretch>
        </p:blipFill>
        <p:spPr bwMode="auto">
          <a:xfrm>
            <a:off x="5072066" y="1285860"/>
            <a:ext cx="3786214" cy="2643206"/>
          </a:xfrm>
          <a:prstGeom prst="rect">
            <a:avLst/>
          </a:prstGeom>
          <a:noFill/>
          <a:ln w="9525">
            <a:noFill/>
            <a:miter lim="800000"/>
            <a:headEnd/>
            <a:tailEnd/>
          </a:ln>
          <a:effectLst/>
        </p:spPr>
      </p:pic>
      <p:pic>
        <p:nvPicPr>
          <p:cNvPr id="20483" name="Picture 3"/>
          <p:cNvPicPr>
            <a:picLocks noChangeAspect="1" noChangeArrowheads="1"/>
          </p:cNvPicPr>
          <p:nvPr/>
        </p:nvPicPr>
        <p:blipFill>
          <a:blip r:embed="rId3" cstate="print"/>
          <a:srcRect/>
          <a:stretch>
            <a:fillRect/>
          </a:stretch>
        </p:blipFill>
        <p:spPr bwMode="auto">
          <a:xfrm>
            <a:off x="5072066" y="4071942"/>
            <a:ext cx="3786213" cy="255269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Multi-head Technology (VRV)</a:t>
            </a:r>
            <a:endParaRPr lang="en-AU" dirty="0"/>
          </a:p>
        </p:txBody>
      </p:sp>
      <p:pic>
        <p:nvPicPr>
          <p:cNvPr id="1028" name="Picture 4"/>
          <p:cNvPicPr>
            <a:picLocks noChangeAspect="1" noChangeArrowheads="1"/>
          </p:cNvPicPr>
          <p:nvPr/>
        </p:nvPicPr>
        <p:blipFill>
          <a:blip r:embed="rId2" cstate="print"/>
          <a:srcRect/>
          <a:stretch>
            <a:fillRect/>
          </a:stretch>
        </p:blipFill>
        <p:spPr bwMode="auto">
          <a:xfrm>
            <a:off x="142844" y="3500438"/>
            <a:ext cx="4163753" cy="2357454"/>
          </a:xfrm>
          <a:prstGeom prst="rect">
            <a:avLst/>
          </a:prstGeom>
          <a:noFill/>
          <a:ln w="9525">
            <a:noFill/>
            <a:miter lim="800000"/>
            <a:headEnd/>
            <a:tailEnd/>
          </a:ln>
          <a:effectLst/>
        </p:spPr>
      </p:pic>
      <p:sp>
        <p:nvSpPr>
          <p:cNvPr id="7" name="Content Placeholder 6"/>
          <p:cNvSpPr>
            <a:spLocks noGrp="1"/>
          </p:cNvSpPr>
          <p:nvPr>
            <p:ph idx="1"/>
          </p:nvPr>
        </p:nvSpPr>
        <p:spPr/>
        <p:txBody>
          <a:bodyPr/>
          <a:lstStyle/>
          <a:p>
            <a:r>
              <a:rPr lang="en-AU" sz="2800" dirty="0" smtClean="0"/>
              <a:t>Single inverter driven outdoor unit </a:t>
            </a:r>
          </a:p>
          <a:p>
            <a:r>
              <a:rPr lang="en-AU" sz="2800" dirty="0" smtClean="0"/>
              <a:t>Single pipe run from outdoor unit to multiple indoors</a:t>
            </a:r>
          </a:p>
          <a:p>
            <a:r>
              <a:rPr lang="en-AU" sz="2800" dirty="0" smtClean="0"/>
              <a:t>Variable Refrigerant Volume control</a:t>
            </a:r>
            <a:endParaRPr lang="en-AU" sz="2800" dirty="0"/>
          </a:p>
        </p:txBody>
      </p:sp>
      <p:pic>
        <p:nvPicPr>
          <p:cNvPr id="1030" name="Picture 6" descr="http://www.hitachi-ap.com/products/business/ac/packaged/outdoor/image/fsn2/img03.gif"/>
          <p:cNvPicPr>
            <a:picLocks noChangeAspect="1" noChangeArrowheads="1"/>
          </p:cNvPicPr>
          <p:nvPr/>
        </p:nvPicPr>
        <p:blipFill>
          <a:blip r:embed="rId3" cstate="print"/>
          <a:srcRect/>
          <a:stretch>
            <a:fillRect/>
          </a:stretch>
        </p:blipFill>
        <p:spPr bwMode="auto">
          <a:xfrm>
            <a:off x="4429130" y="3500438"/>
            <a:ext cx="4572026" cy="2357454"/>
          </a:xfrm>
          <a:prstGeom prst="rect">
            <a:avLst/>
          </a:prstGeom>
          <a:noFill/>
        </p:spPr>
      </p:pic>
      <p:sp>
        <p:nvSpPr>
          <p:cNvPr id="9" name="TextBox 8"/>
          <p:cNvSpPr txBox="1"/>
          <p:nvPr/>
        </p:nvSpPr>
        <p:spPr>
          <a:xfrm>
            <a:off x="4286248" y="6143644"/>
            <a:ext cx="4357718" cy="369332"/>
          </a:xfrm>
          <a:prstGeom prst="rect">
            <a:avLst/>
          </a:prstGeom>
          <a:noFill/>
        </p:spPr>
        <p:txBody>
          <a:bodyPr wrap="square" rtlCol="0">
            <a:spAutoFit/>
          </a:bodyPr>
          <a:lstStyle/>
          <a:p>
            <a:r>
              <a:rPr lang="en-AU" dirty="0" smtClean="0"/>
              <a:t>“Potential to cut Carbon Emissions by 40%”</a:t>
            </a:r>
            <a:endParaRPr lang="en-A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Multi-head Technology (VRV)</a:t>
            </a:r>
            <a:endParaRPr lang="en-AU" dirty="0"/>
          </a:p>
        </p:txBody>
      </p:sp>
      <p:pic>
        <p:nvPicPr>
          <p:cNvPr id="2050" name="Picture 2"/>
          <p:cNvPicPr>
            <a:picLocks noChangeAspect="1" noChangeArrowheads="1"/>
          </p:cNvPicPr>
          <p:nvPr/>
        </p:nvPicPr>
        <p:blipFill>
          <a:blip r:embed="rId2" cstate="print"/>
          <a:srcRect/>
          <a:stretch>
            <a:fillRect/>
          </a:stretch>
        </p:blipFill>
        <p:spPr bwMode="auto">
          <a:xfrm>
            <a:off x="428596" y="2428868"/>
            <a:ext cx="8058150" cy="3762375"/>
          </a:xfrm>
          <a:prstGeom prst="rect">
            <a:avLst/>
          </a:prstGeom>
          <a:noFill/>
          <a:ln w="9525">
            <a:noFill/>
            <a:miter lim="800000"/>
            <a:headEnd/>
            <a:tailEnd/>
          </a:ln>
          <a:effectLst/>
        </p:spPr>
      </p:pic>
      <p:sp>
        <p:nvSpPr>
          <p:cNvPr id="6" name="Content Placeholder 5"/>
          <p:cNvSpPr>
            <a:spLocks noGrp="1"/>
          </p:cNvSpPr>
          <p:nvPr>
            <p:ph idx="1"/>
          </p:nvPr>
        </p:nvSpPr>
        <p:spPr>
          <a:xfrm>
            <a:off x="457200" y="1357298"/>
            <a:ext cx="8229600" cy="4768865"/>
          </a:xfrm>
        </p:spPr>
        <p:txBody>
          <a:bodyPr/>
          <a:lstStyle/>
          <a:p>
            <a:pPr>
              <a:buNone/>
            </a:pPr>
            <a:r>
              <a:rPr lang="en-AU" dirty="0" smtClean="0"/>
              <a:t>Peak air conditioning heat load is not static within the building at anyone point in time</a:t>
            </a:r>
            <a:endParaRPr lang="en-A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Multi-head Technology (VRV)</a:t>
            </a:r>
            <a:endParaRPr lang="en-AU"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357158" y="1285860"/>
            <a:ext cx="4394646" cy="2710658"/>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339996" y="4143380"/>
            <a:ext cx="4446318" cy="2432614"/>
          </a:xfrm>
          <a:prstGeom prst="rect">
            <a:avLst/>
          </a:prstGeom>
          <a:noFill/>
          <a:ln w="9525">
            <a:noFill/>
            <a:miter lim="800000"/>
            <a:headEnd/>
            <a:tailEnd/>
          </a:ln>
          <a:effectLst/>
        </p:spPr>
      </p:pic>
      <p:sp>
        <p:nvSpPr>
          <p:cNvPr id="7" name="Content Placeholder 5"/>
          <p:cNvSpPr txBox="1">
            <a:spLocks/>
          </p:cNvSpPr>
          <p:nvPr/>
        </p:nvSpPr>
        <p:spPr>
          <a:xfrm>
            <a:off x="4786314" y="1357298"/>
            <a:ext cx="4071966" cy="4768865"/>
          </a:xfrm>
          <a:prstGeom prst="rect">
            <a:avLst/>
          </a:prstGeom>
        </p:spPr>
        <p:txBody>
          <a:bodyPr vert="horz" lIns="91440" tIns="45720" rIns="91440" bIns="45720" rtlCol="0">
            <a:normAutofit fontScale="77500" lnSpcReduction="20000"/>
          </a:bodyPr>
          <a:lstStyle/>
          <a:p>
            <a:pPr marL="342900" marR="0" lvl="0" algn="l" defTabSz="914400" rtl="0" eaLnBrk="1" fontAlgn="auto" latinLnBrk="0" hangingPunct="1">
              <a:lnSpc>
                <a:spcPct val="100000"/>
              </a:lnSpc>
              <a:spcBef>
                <a:spcPct val="20000"/>
              </a:spcBef>
              <a:spcAft>
                <a:spcPts val="0"/>
              </a:spcAft>
              <a:buClrTx/>
              <a:buSzTx/>
              <a:tabLst/>
              <a:defRPr/>
            </a:pPr>
            <a:r>
              <a:rPr lang="en-AU" sz="2800" dirty="0" smtClean="0"/>
              <a:t>Results in more economical and energy efficient operation;</a:t>
            </a:r>
          </a:p>
          <a:p>
            <a:pPr marL="342900" marR="0" lvl="0" algn="l" defTabSz="914400" rtl="0" eaLnBrk="1" fontAlgn="auto" latinLnBrk="0" hangingPunct="1">
              <a:lnSpc>
                <a:spcPct val="100000"/>
              </a:lnSpc>
              <a:spcBef>
                <a:spcPct val="20000"/>
              </a:spcBef>
              <a:spcAft>
                <a:spcPts val="0"/>
              </a:spcAft>
              <a:buClrTx/>
              <a:buSzTx/>
              <a:tabLst/>
              <a:defRPr/>
            </a:pPr>
            <a:endParaRPr lang="en-AU" sz="2800" dirty="0" smtClean="0"/>
          </a:p>
          <a:p>
            <a:pPr marL="857250" marR="0" lvl="0" indent="-514350" algn="l" defTabSz="914400" rtl="0" eaLnBrk="1" fontAlgn="auto" latinLnBrk="0" hangingPunct="1">
              <a:lnSpc>
                <a:spcPct val="100000"/>
              </a:lnSpc>
              <a:spcBef>
                <a:spcPct val="20000"/>
              </a:spcBef>
              <a:spcAft>
                <a:spcPts val="0"/>
              </a:spcAft>
              <a:buClrTx/>
              <a:buSzTx/>
              <a:buAutoNum type="arabicPeriod"/>
              <a:tabLst/>
              <a:defRPr/>
            </a:pPr>
            <a:r>
              <a:rPr lang="en-AU" sz="2800" dirty="0" smtClean="0"/>
              <a:t>Only cools the areas actually requiring </a:t>
            </a:r>
            <a:r>
              <a:rPr kumimoji="0" lang="en-AU" sz="2800" b="0" i="0" u="none" strike="noStrike" kern="1200" cap="none" spc="0" normalizeH="0" baseline="0" noProof="0" dirty="0" smtClean="0">
                <a:ln>
                  <a:noFill/>
                </a:ln>
                <a:solidFill>
                  <a:schemeClr val="tx1"/>
                </a:solidFill>
                <a:effectLst/>
                <a:uLnTx/>
                <a:uFillTx/>
                <a:latin typeface="+mn-lt"/>
                <a:ea typeface="+mn-ea"/>
                <a:cs typeface="+mn-cs"/>
              </a:rPr>
              <a:t>conditioning</a:t>
            </a:r>
          </a:p>
          <a:p>
            <a:pPr marL="857250" marR="0" lvl="0" indent="-514350" algn="l" defTabSz="914400" rtl="0" eaLnBrk="1" fontAlgn="auto" latinLnBrk="0" hangingPunct="1">
              <a:lnSpc>
                <a:spcPct val="100000"/>
              </a:lnSpc>
              <a:spcBef>
                <a:spcPct val="20000"/>
              </a:spcBef>
              <a:spcAft>
                <a:spcPts val="0"/>
              </a:spcAft>
              <a:buClrTx/>
              <a:buSzTx/>
              <a:tabLst/>
              <a:defRPr/>
            </a:pPr>
            <a:endParaRPr lang="en-AU" sz="2800" dirty="0" smtClean="0"/>
          </a:p>
          <a:p>
            <a:pPr marL="857250" marR="0" lvl="0" indent="-514350" algn="l" defTabSz="914400" rtl="0" eaLnBrk="1" fontAlgn="auto" latinLnBrk="0" hangingPunct="1">
              <a:lnSpc>
                <a:spcPct val="100000"/>
              </a:lnSpc>
              <a:spcBef>
                <a:spcPct val="20000"/>
              </a:spcBef>
              <a:spcAft>
                <a:spcPts val="0"/>
              </a:spcAft>
              <a:buClrTx/>
              <a:buSzTx/>
              <a:tabLst/>
              <a:defRPr/>
            </a:pPr>
            <a:r>
              <a:rPr lang="en-AU" sz="2800" dirty="0" smtClean="0"/>
              <a:t>2.     Equipment can be sized with diversification in mind. Smaller capacity outdoor unit matched to higher capacity of combined indoor units, yet still capable of cooling peak loads in each individual zone</a:t>
            </a:r>
            <a:endParaRPr kumimoji="0" lang="en-AU" sz="2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Changing our air conditioning Habits</a:t>
            </a:r>
            <a:endParaRPr lang="en-AU" dirty="0"/>
          </a:p>
        </p:txBody>
      </p:sp>
      <p:sp>
        <p:nvSpPr>
          <p:cNvPr id="3" name="Content Placeholder 2"/>
          <p:cNvSpPr>
            <a:spLocks noGrp="1"/>
          </p:cNvSpPr>
          <p:nvPr>
            <p:ph idx="1"/>
          </p:nvPr>
        </p:nvSpPr>
        <p:spPr/>
        <p:txBody>
          <a:bodyPr>
            <a:normAutofit fontScale="70000" lnSpcReduction="20000"/>
          </a:bodyPr>
          <a:lstStyle/>
          <a:p>
            <a:pPr lvl="0"/>
            <a:r>
              <a:rPr lang="en-AU" dirty="0" smtClean="0"/>
              <a:t>Dress for the tropics. Blankets on the bed aren’t needed in Summer;</a:t>
            </a:r>
          </a:p>
          <a:p>
            <a:pPr lvl="0"/>
            <a:r>
              <a:rPr lang="en-AU" dirty="0" smtClean="0"/>
              <a:t>Close all external windows and doors;</a:t>
            </a:r>
          </a:p>
          <a:p>
            <a:pPr lvl="0"/>
            <a:r>
              <a:rPr lang="en-AU" dirty="0" smtClean="0"/>
              <a:t>Close window blinds/curtains, especially for windows facing East (in the morning) and West or North-west (in the afternoon) in summer; </a:t>
            </a:r>
          </a:p>
          <a:p>
            <a:pPr lvl="0"/>
            <a:r>
              <a:rPr lang="en-AU" dirty="0" smtClean="0"/>
              <a:t>Close internal doors, if possible, to separate areas that are occupied and require air-conditioning from those that are unoccupied; </a:t>
            </a:r>
          </a:p>
          <a:p>
            <a:pPr lvl="0"/>
            <a:r>
              <a:rPr lang="en-AU" dirty="0" smtClean="0"/>
              <a:t>Don’t set the thermostat to a more extreme temperature than is actually required (setting the thermostat lower in summer does not make the unit cool faster).  Seasonal thermostat settings should be no less than 24ºC during summer.</a:t>
            </a:r>
            <a:endParaRPr lang="en-AU" b="1" dirty="0" smtClean="0"/>
          </a:p>
          <a:p>
            <a:pPr lvl="0"/>
            <a:r>
              <a:rPr lang="en-AU" dirty="0" smtClean="0"/>
              <a:t>Don’t leave an air-conditioner running if no-one will be home for more than an hour.  This will provide little benefit on return and can waste large amounts of energy while home is unoccupied. </a:t>
            </a:r>
          </a:p>
          <a:p>
            <a:pPr lvl="0"/>
            <a:r>
              <a:rPr lang="en-AU" dirty="0" smtClean="0"/>
              <a:t>Keep system and return air filters clean.</a:t>
            </a:r>
          </a:p>
          <a:p>
            <a:endParaRPr lang="en-A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Emerging Technologies toward sustainable air conditioning</a:t>
            </a:r>
            <a:endParaRPr lang="en-AU" dirty="0"/>
          </a:p>
        </p:txBody>
      </p:sp>
      <p:sp>
        <p:nvSpPr>
          <p:cNvPr id="3" name="Content Placeholder 2"/>
          <p:cNvSpPr>
            <a:spLocks noGrp="1"/>
          </p:cNvSpPr>
          <p:nvPr>
            <p:ph idx="1"/>
          </p:nvPr>
        </p:nvSpPr>
        <p:spPr/>
        <p:txBody>
          <a:bodyPr/>
          <a:lstStyle/>
          <a:p>
            <a:r>
              <a:rPr lang="en-AU" dirty="0" smtClean="0"/>
              <a:t>Recently there is increasing effort in developing alternative technologies for air conditioning</a:t>
            </a:r>
          </a:p>
          <a:p>
            <a:r>
              <a:rPr lang="en-AU" dirty="0" smtClean="0"/>
              <a:t>Two emerging technologies appear to be gaining momentum in residential applications;</a:t>
            </a:r>
          </a:p>
          <a:p>
            <a:pPr>
              <a:buFontTx/>
              <a:buChar char="-"/>
            </a:pPr>
            <a:r>
              <a:rPr lang="en-AU" dirty="0" smtClean="0"/>
              <a:t>Geothermal</a:t>
            </a:r>
          </a:p>
          <a:p>
            <a:pPr>
              <a:buFontTx/>
              <a:buChar char="-"/>
            </a:pPr>
            <a:r>
              <a:rPr lang="en-AU" dirty="0" smtClean="0"/>
              <a:t>Solar</a:t>
            </a:r>
            <a:endParaRPr lang="en-A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Geothermal</a:t>
            </a:r>
            <a:endParaRPr lang="en-AU" dirty="0"/>
          </a:p>
        </p:txBody>
      </p:sp>
      <p:sp>
        <p:nvSpPr>
          <p:cNvPr id="3" name="Content Placeholder 2"/>
          <p:cNvSpPr>
            <a:spLocks noGrp="1"/>
          </p:cNvSpPr>
          <p:nvPr>
            <p:ph idx="1"/>
          </p:nvPr>
        </p:nvSpPr>
        <p:spPr/>
        <p:txBody>
          <a:bodyPr/>
          <a:lstStyle/>
          <a:p>
            <a:r>
              <a:rPr lang="en-AU" sz="2400" dirty="0" smtClean="0"/>
              <a:t>Geothermal technology in existence for decades</a:t>
            </a:r>
          </a:p>
          <a:p>
            <a:r>
              <a:rPr lang="en-AU" sz="2400" dirty="0" smtClean="0"/>
              <a:t>has Heat Pump type works similar to conventional air conditioning but heat removed in the conditioned space is expelled through the ground where the temperature is generally stable and cooler</a:t>
            </a:r>
            <a:endParaRPr lang="en-AU" sz="2400" dirty="0"/>
          </a:p>
        </p:txBody>
      </p:sp>
      <p:pic>
        <p:nvPicPr>
          <p:cNvPr id="6145" name="Picture 1"/>
          <p:cNvPicPr>
            <a:picLocks noChangeAspect="1" noChangeArrowheads="1"/>
          </p:cNvPicPr>
          <p:nvPr/>
        </p:nvPicPr>
        <p:blipFill>
          <a:blip r:embed="rId2" cstate="print"/>
          <a:srcRect/>
          <a:stretch>
            <a:fillRect/>
          </a:stretch>
        </p:blipFill>
        <p:spPr bwMode="auto">
          <a:xfrm>
            <a:off x="928662" y="3714752"/>
            <a:ext cx="3357586" cy="241716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SOLAR</a:t>
            </a:r>
            <a:endParaRPr lang="en-AU" dirty="0"/>
          </a:p>
        </p:txBody>
      </p:sp>
      <p:sp>
        <p:nvSpPr>
          <p:cNvPr id="3" name="Content Placeholder 2"/>
          <p:cNvSpPr>
            <a:spLocks noGrp="1"/>
          </p:cNvSpPr>
          <p:nvPr>
            <p:ph idx="1"/>
          </p:nvPr>
        </p:nvSpPr>
        <p:spPr>
          <a:xfrm>
            <a:off x="457200" y="1600200"/>
            <a:ext cx="8229600" cy="4972072"/>
          </a:xfrm>
        </p:spPr>
        <p:txBody>
          <a:bodyPr>
            <a:normAutofit fontScale="77500" lnSpcReduction="20000"/>
          </a:bodyPr>
          <a:lstStyle/>
          <a:p>
            <a:r>
              <a:rPr lang="en-AU" sz="2800" dirty="0" smtClean="0"/>
              <a:t>Sorption Type; </a:t>
            </a:r>
          </a:p>
          <a:p>
            <a:pPr>
              <a:buNone/>
            </a:pPr>
            <a:r>
              <a:rPr lang="en-AU" sz="2800" dirty="0" smtClean="0"/>
              <a:t>	Absorption/Adsorption</a:t>
            </a:r>
          </a:p>
          <a:p>
            <a:r>
              <a:rPr lang="en-AU" sz="2800" dirty="0" smtClean="0"/>
              <a:t>Liquid Desiccant type; </a:t>
            </a:r>
          </a:p>
          <a:p>
            <a:pPr>
              <a:buNone/>
            </a:pPr>
            <a:r>
              <a:rPr lang="en-AU" sz="2800" dirty="0" smtClean="0"/>
              <a:t>	Outside air is passed through the desiccant and moisture is removed from the air.  By introducing a small amount of moisture back into the dehumidified air the temperature of the air rapidly falls</a:t>
            </a:r>
          </a:p>
          <a:p>
            <a:endParaRPr lang="en-AU" sz="2800" dirty="0" smtClean="0"/>
          </a:p>
          <a:p>
            <a:endParaRPr lang="en-AU" sz="2800" dirty="0" smtClean="0"/>
          </a:p>
          <a:p>
            <a:endParaRPr lang="en-AU" sz="2800" dirty="0" smtClean="0"/>
          </a:p>
          <a:p>
            <a:endParaRPr lang="en-AU" sz="2800" dirty="0" smtClean="0"/>
          </a:p>
          <a:p>
            <a:pPr>
              <a:buNone/>
            </a:pPr>
            <a:endParaRPr lang="en-AU" sz="2800" dirty="0" smtClean="0"/>
          </a:p>
          <a:p>
            <a:pPr>
              <a:buNone/>
            </a:pPr>
            <a:endParaRPr lang="en-AU" sz="2800" dirty="0" smtClean="0"/>
          </a:p>
          <a:p>
            <a:endParaRPr lang="en-AU" sz="2800" dirty="0" smtClean="0"/>
          </a:p>
          <a:p>
            <a:r>
              <a:rPr lang="en-AU" sz="2800" dirty="0" smtClean="0"/>
              <a:t>Benefit Removing excessive peak loads from Power Grid</a:t>
            </a:r>
            <a:endParaRPr lang="en-AU" sz="2800" dirty="0"/>
          </a:p>
        </p:txBody>
      </p:sp>
      <p:pic>
        <p:nvPicPr>
          <p:cNvPr id="5121" name="Picture 1"/>
          <p:cNvPicPr>
            <a:picLocks noChangeAspect="1" noChangeArrowheads="1"/>
          </p:cNvPicPr>
          <p:nvPr/>
        </p:nvPicPr>
        <p:blipFill>
          <a:blip r:embed="rId2" cstate="print"/>
          <a:srcRect/>
          <a:stretch>
            <a:fillRect/>
          </a:stretch>
        </p:blipFill>
        <p:spPr bwMode="auto">
          <a:xfrm>
            <a:off x="714348" y="3786190"/>
            <a:ext cx="4929222" cy="223664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4872</TotalTime>
  <Words>1226</Words>
  <Application>Microsoft Office PowerPoint</Application>
  <PresentationFormat>On-screen Show (4:3)</PresentationFormat>
  <Paragraphs>134</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Tropical Air Conditioning with a “Green” tinge focus on Energy Saving Developments in the Home </vt:lpstr>
      <vt:lpstr>Slide 2</vt:lpstr>
      <vt:lpstr>Slide 3</vt:lpstr>
      <vt:lpstr>Current Conventional Products</vt:lpstr>
      <vt:lpstr>What is MEPS</vt:lpstr>
      <vt:lpstr>What are the changes to MEPS</vt:lpstr>
      <vt:lpstr>Compliance (DRAFT TO BE CONFIRMED)</vt:lpstr>
      <vt:lpstr>Enforcement and Penalties(DRAFT TO BE CONFIRMED)</vt:lpstr>
      <vt:lpstr>Benefits to the environment  &amp; energy costs</vt:lpstr>
      <vt:lpstr>Other energy saving factors with Conventional Air Conditioning</vt:lpstr>
      <vt:lpstr>Treatment of the Fabric of the house</vt:lpstr>
      <vt:lpstr>System Design</vt:lpstr>
      <vt:lpstr>Split versus Ducted</vt:lpstr>
      <vt:lpstr>Inverter technology</vt:lpstr>
      <vt:lpstr>Multi-head Technology (VRV)</vt:lpstr>
      <vt:lpstr>Multi-head Technology (VRV)</vt:lpstr>
      <vt:lpstr>Multi-head Technology (VRV)</vt:lpstr>
      <vt:lpstr>Changing our air conditioning Habits</vt:lpstr>
      <vt:lpstr>Emerging Technologies toward sustainable air conditioning</vt:lpstr>
      <vt:lpstr>Geothermal</vt:lpstr>
      <vt:lpstr>SOLAR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Air Conditioning with a “Green” tinge</dc:title>
  <dc:creator>PROJ AIR QLD</dc:creator>
  <cp:lastModifiedBy>Emma Thirkell</cp:lastModifiedBy>
  <cp:revision>51</cp:revision>
  <dcterms:created xsi:type="dcterms:W3CDTF">2009-08-31T11:23:05Z</dcterms:created>
  <dcterms:modified xsi:type="dcterms:W3CDTF">2012-03-13T04:27:59Z</dcterms:modified>
</cp:coreProperties>
</file>