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21"/>
  </p:notesMasterIdLst>
  <p:sldIdLst>
    <p:sldId id="258" r:id="rId2"/>
    <p:sldId id="325" r:id="rId3"/>
    <p:sldId id="260" r:id="rId4"/>
    <p:sldId id="326" r:id="rId5"/>
    <p:sldId id="332" r:id="rId6"/>
    <p:sldId id="299" r:id="rId7"/>
    <p:sldId id="300" r:id="rId8"/>
    <p:sldId id="303" r:id="rId9"/>
    <p:sldId id="302" r:id="rId10"/>
    <p:sldId id="327" r:id="rId11"/>
    <p:sldId id="301" r:id="rId12"/>
    <p:sldId id="304" r:id="rId13"/>
    <p:sldId id="305" r:id="rId14"/>
    <p:sldId id="328" r:id="rId15"/>
    <p:sldId id="329" r:id="rId16"/>
    <p:sldId id="330" r:id="rId17"/>
    <p:sldId id="331" r:id="rId18"/>
    <p:sldId id="324" r:id="rId19"/>
    <p:sldId id="323"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ophie Barrett" initials="SB"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showAnimation="0">
    <p:present/>
    <p:sldAll/>
    <p:penClr>
      <a:srgbClr val="FF0000"/>
    </p:penClr>
  </p:showPr>
  <p:clrMru>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22" autoAdjust="0"/>
  </p:normalViewPr>
  <p:slideViewPr>
    <p:cSldViewPr>
      <p:cViewPr>
        <p:scale>
          <a:sx n="100" d="100"/>
          <a:sy n="100" d="100"/>
        </p:scale>
        <p:origin x="498"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5579CC0-C994-40BB-9BA6-3DF630F1CB39}" type="datetimeFigureOut">
              <a:rPr lang="en-AU" smtClean="0"/>
              <a:pPr/>
              <a:t>7/08/2013</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C82D921-C310-4AFC-B8C9-9D371FD180AF}" type="slidenum">
              <a:rPr lang="en-AU" smtClean="0"/>
              <a:pPr/>
              <a:t>‹#›</a:t>
            </a:fld>
            <a:endParaRPr lang="en-AU"/>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FB0D7C5D-4C14-462A-A4EA-4972D2FF195D}" type="datetimeFigureOut">
              <a:rPr lang="en-AU" smtClean="0"/>
              <a:pPr/>
              <a:t>7/08/2013</a:t>
            </a:fld>
            <a:endParaRPr lang="en-AU"/>
          </a:p>
        </p:txBody>
      </p:sp>
      <p:sp>
        <p:nvSpPr>
          <p:cNvPr id="2" name="Footer Placeholder 1"/>
          <p:cNvSpPr>
            <a:spLocks noGrp="1"/>
          </p:cNvSpPr>
          <p:nvPr>
            <p:ph type="ftr" sz="quarter" idx="11"/>
          </p:nvPr>
        </p:nvSpPr>
        <p:spPr/>
        <p:txBody>
          <a:bodyPr/>
          <a:lstStyle/>
          <a:p>
            <a:endParaRPr lang="en-AU"/>
          </a:p>
        </p:txBody>
      </p:sp>
      <p:sp>
        <p:nvSpPr>
          <p:cNvPr id="15" name="Slide Number Placeholder 14"/>
          <p:cNvSpPr>
            <a:spLocks noGrp="1"/>
          </p:cNvSpPr>
          <p:nvPr>
            <p:ph type="sldNum" sz="quarter" idx="12"/>
          </p:nvPr>
        </p:nvSpPr>
        <p:spPr>
          <a:xfrm>
            <a:off x="8229600" y="6473952"/>
            <a:ext cx="758952" cy="246888"/>
          </a:xfrm>
        </p:spPr>
        <p:txBody>
          <a:bodyPr/>
          <a:lstStyle/>
          <a:p>
            <a:fld id="{BFEDFC29-DB71-452B-AFC2-097E3A795172}" type="slidenum">
              <a:rPr lang="en-AU" smtClean="0"/>
              <a:pPr/>
              <a:t>‹#›</a:t>
            </a:fld>
            <a:endParaRPr lang="en-AU"/>
          </a:p>
        </p:txBody>
      </p:sp>
    </p:spTree>
  </p:cSld>
  <p:clrMapOvr>
    <a:masterClrMapping/>
  </p:clrMapOvr>
  <p:transition spd="slow" advClick="0" advTm="8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FB0D7C5D-4C14-462A-A4EA-4972D2FF195D}" type="datetimeFigureOut">
              <a:rPr lang="en-AU" smtClean="0"/>
              <a:pPr/>
              <a:t>7/08/2013</a:t>
            </a:fld>
            <a:endParaRPr lang="en-AU"/>
          </a:p>
        </p:txBody>
      </p:sp>
      <p:sp>
        <p:nvSpPr>
          <p:cNvPr id="19" name="Footer Placeholder 18"/>
          <p:cNvSpPr>
            <a:spLocks noGrp="1"/>
          </p:cNvSpPr>
          <p:nvPr>
            <p:ph type="ftr" sz="quarter" idx="11"/>
          </p:nvPr>
        </p:nvSpPr>
        <p:spPr>
          <a:xfrm>
            <a:off x="3581400" y="76200"/>
            <a:ext cx="2895600" cy="288925"/>
          </a:xfrm>
        </p:spPr>
        <p:txBody>
          <a:bodyPr/>
          <a:lstStyle/>
          <a:p>
            <a:endParaRPr lang="en-AU"/>
          </a:p>
        </p:txBody>
      </p:sp>
      <p:sp>
        <p:nvSpPr>
          <p:cNvPr id="16" name="Slide Number Placeholder 15"/>
          <p:cNvSpPr>
            <a:spLocks noGrp="1"/>
          </p:cNvSpPr>
          <p:nvPr>
            <p:ph type="sldNum" sz="quarter" idx="12"/>
          </p:nvPr>
        </p:nvSpPr>
        <p:spPr>
          <a:xfrm>
            <a:off x="8229600" y="6473952"/>
            <a:ext cx="758952" cy="246888"/>
          </a:xfrm>
        </p:spPr>
        <p:txBody>
          <a:bodyPr/>
          <a:lstStyle/>
          <a:p>
            <a:fld id="{BFEDFC29-DB71-452B-AFC2-097E3A795172}" type="slidenum">
              <a:rPr lang="en-AU" smtClean="0"/>
              <a:pPr/>
              <a:t>‹#›</a:t>
            </a:fld>
            <a:endParaRPr lang="en-AU"/>
          </a:p>
        </p:txBody>
      </p:sp>
    </p:spTree>
  </p:cSld>
  <p:clrMapOvr>
    <a:masterClrMapping/>
  </p:clrMapOvr>
  <p:transition spd="slow" advClick="0" advTm="8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FB0D7C5D-4C14-462A-A4EA-4972D2FF195D}" type="datetimeFigureOut">
              <a:rPr lang="en-AU" smtClean="0"/>
              <a:pPr/>
              <a:t>7/08/2013</a:t>
            </a:fld>
            <a:endParaRPr lang="en-AU"/>
          </a:p>
        </p:txBody>
      </p:sp>
      <p:sp>
        <p:nvSpPr>
          <p:cNvPr id="11" name="Footer Placeholder 10"/>
          <p:cNvSpPr>
            <a:spLocks noGrp="1"/>
          </p:cNvSpPr>
          <p:nvPr>
            <p:ph type="ftr" sz="quarter" idx="11"/>
          </p:nvPr>
        </p:nvSpPr>
        <p:spPr/>
        <p:txBody>
          <a:bodyPr/>
          <a:lstStyle/>
          <a:p>
            <a:endParaRPr lang="en-AU"/>
          </a:p>
        </p:txBody>
      </p:sp>
      <p:sp>
        <p:nvSpPr>
          <p:cNvPr id="16" name="Slide Number Placeholder 15"/>
          <p:cNvSpPr>
            <a:spLocks noGrp="1"/>
          </p:cNvSpPr>
          <p:nvPr>
            <p:ph type="sldNum" sz="quarter" idx="12"/>
          </p:nvPr>
        </p:nvSpPr>
        <p:spPr/>
        <p:txBody>
          <a:bodyPr/>
          <a:lstStyle/>
          <a:p>
            <a:fld id="{BFEDFC29-DB71-452B-AFC2-097E3A795172}" type="slidenum">
              <a:rPr lang="en-AU" smtClean="0"/>
              <a:pPr/>
              <a:t>‹#›</a:t>
            </a:fld>
            <a:endParaRPr lang="en-AU"/>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transition spd="slow" advClick="0" advTm="8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FB0D7C5D-4C14-462A-A4EA-4972D2FF195D}" type="datetimeFigureOut">
              <a:rPr lang="en-AU" smtClean="0"/>
              <a:pPr/>
              <a:t>7/08/2013</a:t>
            </a:fld>
            <a:endParaRPr lang="en-AU"/>
          </a:p>
        </p:txBody>
      </p:sp>
      <p:sp>
        <p:nvSpPr>
          <p:cNvPr id="10" name="Footer Placeholder 9"/>
          <p:cNvSpPr>
            <a:spLocks noGrp="1"/>
          </p:cNvSpPr>
          <p:nvPr>
            <p:ph type="ftr" sz="quarter" idx="11"/>
          </p:nvPr>
        </p:nvSpPr>
        <p:spPr/>
        <p:txBody>
          <a:bodyPr/>
          <a:lstStyle/>
          <a:p>
            <a:endParaRPr lang="en-AU"/>
          </a:p>
        </p:txBody>
      </p:sp>
      <p:sp>
        <p:nvSpPr>
          <p:cNvPr id="31" name="Slide Number Placeholder 30"/>
          <p:cNvSpPr>
            <a:spLocks noGrp="1"/>
          </p:cNvSpPr>
          <p:nvPr>
            <p:ph type="sldNum" sz="quarter" idx="12"/>
          </p:nvPr>
        </p:nvSpPr>
        <p:spPr/>
        <p:txBody>
          <a:bodyPr/>
          <a:lstStyle/>
          <a:p>
            <a:fld id="{BFEDFC29-DB71-452B-AFC2-097E3A795172}" type="slidenum">
              <a:rPr lang="en-AU" smtClean="0"/>
              <a:pPr/>
              <a:t>‹#›</a:t>
            </a:fld>
            <a:endParaRPr lang="en-AU"/>
          </a:p>
        </p:txBody>
      </p:sp>
    </p:spTree>
  </p:cSld>
  <p:clrMapOvr>
    <a:masterClrMapping/>
  </p:clrMapOvr>
  <p:transition spd="slow" advClick="0" advTm="8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FB0D7C5D-4C14-462A-A4EA-4972D2FF195D}" type="datetimeFigureOut">
              <a:rPr lang="en-AU" smtClean="0"/>
              <a:pPr/>
              <a:t>7/08/2013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a:xfrm>
            <a:off x="8229600" y="6477000"/>
            <a:ext cx="762000" cy="246888"/>
          </a:xfrm>
        </p:spPr>
        <p:txBody>
          <a:bodyPr/>
          <a:lstStyle/>
          <a:p>
            <a:fld id="{BFEDFC29-DB71-452B-AFC2-097E3A795172}" type="slidenum">
              <a:rPr lang="en-AU" smtClean="0"/>
              <a:pPr/>
              <a:t>‹#›</a:t>
            </a:fld>
            <a:endParaRPr lang="en-AU"/>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transition spd="slow" advClick="0" advTm="8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FB0D7C5D-4C14-462A-A4EA-4972D2FF195D}" type="datetimeFigureOut">
              <a:rPr lang="en-AU" smtClean="0"/>
              <a:pPr/>
              <a:t>7/08/2013</a:t>
            </a:fld>
            <a:endParaRPr lang="en-AU"/>
          </a:p>
        </p:txBody>
      </p:sp>
      <p:sp>
        <p:nvSpPr>
          <p:cNvPr id="21" name="Footer Placeholder 20"/>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BFEDFC29-DB71-452B-AFC2-097E3A795172}" type="slidenum">
              <a:rPr lang="en-AU" smtClean="0"/>
              <a:pPr/>
              <a:t>‹#›</a:t>
            </a:fld>
            <a:endParaRPr lang="en-AU"/>
          </a:p>
        </p:txBody>
      </p:sp>
    </p:spTree>
  </p:cSld>
  <p:clrMapOvr>
    <a:masterClrMapping/>
  </p:clrMapOvr>
  <p:transition spd="slow" advClick="0" advTm="8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FB0D7C5D-4C14-462A-A4EA-4972D2FF195D}" type="datetimeFigureOut">
              <a:rPr lang="en-AU" smtClean="0"/>
              <a:pPr/>
              <a:t>7/08/2013</a:t>
            </a:fld>
            <a:endParaRPr lang="en-AU"/>
          </a:p>
        </p:txBody>
      </p:sp>
      <p:sp>
        <p:nvSpPr>
          <p:cNvPr id="24" name="Footer Placeholder 23"/>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BFEDFC29-DB71-452B-AFC2-097E3A795172}" type="slidenum">
              <a:rPr lang="en-AU" smtClean="0"/>
              <a:pPr/>
              <a:t>‹#›</a:t>
            </a:fld>
            <a:endParaRPr lang="en-AU"/>
          </a:p>
        </p:txBody>
      </p:sp>
    </p:spTree>
  </p:cSld>
  <p:clrMapOvr>
    <a:masterClrMapping/>
  </p:clrMapOvr>
  <p:transition spd="slow" advClick="0" advTm="8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FB0D7C5D-4C14-462A-A4EA-4972D2FF195D}" type="datetimeFigureOut">
              <a:rPr lang="en-AU" smtClean="0"/>
              <a:pPr/>
              <a:t>7/08/2013</a:t>
            </a:fld>
            <a:endParaRPr lang="en-AU"/>
          </a:p>
        </p:txBody>
      </p:sp>
      <p:sp>
        <p:nvSpPr>
          <p:cNvPr id="29" name="Footer Placeholder 28"/>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BFEDFC29-DB71-452B-AFC2-097E3A795172}" type="slidenum">
              <a:rPr lang="en-AU" smtClean="0"/>
              <a:pPr/>
              <a:t>‹#›</a:t>
            </a:fld>
            <a:endParaRPr lang="en-AU"/>
          </a:p>
        </p:txBody>
      </p:sp>
    </p:spTree>
  </p:cSld>
  <p:clrMapOvr>
    <a:masterClrMapping/>
  </p:clrMapOvr>
  <p:transition spd="slow" advClick="0" advTm="8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FB0D7C5D-4C14-462A-A4EA-4972D2FF195D}" type="datetimeFigureOut">
              <a:rPr lang="en-AU" smtClean="0"/>
              <a:pPr/>
              <a:t>7/08/2013</a:t>
            </a:fld>
            <a:endParaRPr lang="en-AU"/>
          </a:p>
        </p:txBody>
      </p:sp>
      <p:sp>
        <p:nvSpPr>
          <p:cNvPr id="5" name="Footer Placeholder 4"/>
          <p:cNvSpPr>
            <a:spLocks noGrp="1"/>
          </p:cNvSpPr>
          <p:nvPr>
            <p:ph type="ftr" sz="quarter" idx="11"/>
          </p:nvPr>
        </p:nvSpPr>
        <p:spPr/>
        <p:txBody>
          <a:bodyPr/>
          <a:lstStyle/>
          <a:p>
            <a:endParaRPr lang="en-AU"/>
          </a:p>
        </p:txBody>
      </p:sp>
      <p:sp>
        <p:nvSpPr>
          <p:cNvPr id="31" name="Slide Number Placeholder 30"/>
          <p:cNvSpPr>
            <a:spLocks noGrp="1"/>
          </p:cNvSpPr>
          <p:nvPr>
            <p:ph type="sldNum" sz="quarter" idx="12"/>
          </p:nvPr>
        </p:nvSpPr>
        <p:spPr/>
        <p:txBody>
          <a:bodyPr/>
          <a:lstStyle/>
          <a:p>
            <a:fld id="{BFEDFC29-DB71-452B-AFC2-097E3A795172}" type="slidenum">
              <a:rPr lang="en-AU" smtClean="0"/>
              <a:pPr/>
              <a:t>‹#›</a:t>
            </a:fld>
            <a:endParaRPr lang="en-AU"/>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transition spd="slow" advClick="0" advTm="8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B0D7C5D-4C14-462A-A4EA-4972D2FF195D}" type="datetimeFigureOut">
              <a:rPr lang="en-AU" smtClean="0"/>
              <a:pPr/>
              <a:t>7/08/2013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BFEDFC29-DB71-452B-AFC2-097E3A795172}" type="slidenum">
              <a:rPr lang="en-AU" smtClean="0"/>
              <a:pPr/>
              <a:t>‹#›</a:t>
            </a:fld>
            <a:endParaRPr lang="en-AU"/>
          </a:p>
        </p:txBody>
      </p:sp>
    </p:spTree>
  </p:cSld>
  <p:clrMapOvr>
    <a:masterClrMapping/>
  </p:clrMapOvr>
  <p:transition spd="slow" advClick="0" advTm="8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B0D7C5D-4C14-462A-A4EA-4972D2FF195D}" type="datetimeFigureOut">
              <a:rPr lang="en-AU" smtClean="0"/>
              <a:pPr/>
              <a:t>7/08/2013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BFEDFC29-DB71-452B-AFC2-097E3A795172}" type="slidenum">
              <a:rPr lang="en-AU" smtClean="0"/>
              <a:pPr/>
              <a:t>‹#›</a:t>
            </a:fld>
            <a:endParaRPr lang="en-AU"/>
          </a:p>
        </p:txBody>
      </p:sp>
    </p:spTree>
  </p:cSld>
  <p:clrMapOvr>
    <a:masterClrMapping/>
  </p:clrMapOvr>
  <p:transition spd="slow" advClick="0" advTm="8000">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FB0D7C5D-4C14-462A-A4EA-4972D2FF195D}" type="datetimeFigureOut">
              <a:rPr lang="en-AU" smtClean="0"/>
              <a:pPr/>
              <a:t>7/08/2013</a:t>
            </a:fld>
            <a:endParaRPr lang="en-AU"/>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AU"/>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BFEDFC29-DB71-452B-AFC2-097E3A795172}" type="slidenum">
              <a:rPr lang="en-AU" smtClean="0"/>
              <a:pPr/>
              <a:t>‹#›</a:t>
            </a:fld>
            <a:endParaRPr lang="en-AU"/>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ransition spd="slow" advClick="0" advTm="8000">
    <p:fade/>
  </p:transition>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4.xml"/><Relationship Id="rId1" Type="http://schemas.openxmlformats.org/officeDocument/2006/relationships/video" Target="file:///C:\Users\Rachel\Desktop\Kenick\marketing\Youtube_clip\KENICKSUSTAINABLEDISPLAY%20(5).mp4"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5.xml"/><Relationship Id="rId4" Type="http://schemas.openxmlformats.org/officeDocument/2006/relationships/image" Target="../media/image16.jpeg"/></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5.xm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5.xml"/><Relationship Id="rId4" Type="http://schemas.openxmlformats.org/officeDocument/2006/relationships/image" Target="../media/image22.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Kenick_Colour_Colour.JPG"/>
          <p:cNvPicPr>
            <a:picLocks noChangeAspect="1"/>
          </p:cNvPicPr>
          <p:nvPr/>
        </p:nvPicPr>
        <p:blipFill>
          <a:blip r:embed="rId2" cstate="print"/>
          <a:stretch>
            <a:fillRect/>
          </a:stretch>
        </p:blipFill>
        <p:spPr>
          <a:xfrm>
            <a:off x="971600" y="2852936"/>
            <a:ext cx="3666139" cy="2160240"/>
          </a:xfrm>
          <a:prstGeom prst="rect">
            <a:avLst/>
          </a:prstGeom>
          <a:ln w="88900" cap="sq" cmpd="thickThin">
            <a:noFill/>
            <a:prstDash val="solid"/>
            <a:miter lim="800000"/>
          </a:ln>
          <a:effectLst/>
        </p:spPr>
      </p:pic>
      <p:sp>
        <p:nvSpPr>
          <p:cNvPr id="6" name="Title 5"/>
          <p:cNvSpPr>
            <a:spLocks noGrp="1"/>
          </p:cNvSpPr>
          <p:nvPr>
            <p:ph type="ctrTitle"/>
          </p:nvPr>
        </p:nvSpPr>
        <p:spPr>
          <a:xfrm>
            <a:off x="323528" y="260648"/>
            <a:ext cx="8820472" cy="2376264"/>
          </a:xfrm>
        </p:spPr>
        <p:txBody>
          <a:bodyPr>
            <a:normAutofit/>
          </a:bodyPr>
          <a:lstStyle/>
          <a:p>
            <a:r>
              <a:rPr lang="en-AU" dirty="0" smtClean="0"/>
              <a:t>Adding value by </a:t>
            </a:r>
            <a:br>
              <a:rPr lang="en-AU" dirty="0" smtClean="0"/>
            </a:br>
            <a:r>
              <a:rPr lang="en-AU" dirty="0" smtClean="0"/>
              <a:t>building sustainably</a:t>
            </a:r>
            <a:br>
              <a:rPr lang="en-AU" dirty="0" smtClean="0"/>
            </a:br>
            <a:r>
              <a:rPr lang="en-AU" dirty="0" smtClean="0"/>
              <a:t/>
            </a:r>
            <a:br>
              <a:rPr lang="en-AU" dirty="0" smtClean="0"/>
            </a:br>
            <a:r>
              <a:rPr lang="en-AU" sz="2000" dirty="0" smtClean="0"/>
              <a:t>Presented by Kenick constructions</a:t>
            </a:r>
            <a:endParaRPr lang="en-AU" sz="2000" dirty="0"/>
          </a:p>
        </p:txBody>
      </p:sp>
      <p:pic>
        <p:nvPicPr>
          <p:cNvPr id="5" name="Picture 4" descr="H&amp;C regional winner logo 2012.jpg"/>
          <p:cNvPicPr>
            <a:picLocks noChangeAspect="1"/>
          </p:cNvPicPr>
          <p:nvPr/>
        </p:nvPicPr>
        <p:blipFill>
          <a:blip r:embed="rId3" cstate="print"/>
          <a:stretch>
            <a:fillRect/>
          </a:stretch>
        </p:blipFill>
        <p:spPr>
          <a:xfrm>
            <a:off x="4794556" y="2996952"/>
            <a:ext cx="1834624" cy="1877188"/>
          </a:xfrm>
          <a:prstGeom prst="rect">
            <a:avLst/>
          </a:prstGeom>
        </p:spPr>
      </p:pic>
      <p:pic>
        <p:nvPicPr>
          <p:cNvPr id="8" name="Picture 7" descr="NthQLD_HA12_logo_CAIRNS_HOTY eps copy.jpg"/>
          <p:cNvPicPr>
            <a:picLocks noChangeAspect="1"/>
          </p:cNvPicPr>
          <p:nvPr/>
        </p:nvPicPr>
        <p:blipFill>
          <a:blip r:embed="rId4" cstate="print"/>
          <a:stretch>
            <a:fillRect/>
          </a:stretch>
        </p:blipFill>
        <p:spPr>
          <a:xfrm>
            <a:off x="6732240" y="2996952"/>
            <a:ext cx="1569206" cy="1874788"/>
          </a:xfrm>
          <a:prstGeom prst="rect">
            <a:avLst/>
          </a:prstGeom>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Who we are..</a:t>
            </a:r>
            <a:endParaRPr lang="en-AU" dirty="0"/>
          </a:p>
        </p:txBody>
      </p:sp>
      <p:sp>
        <p:nvSpPr>
          <p:cNvPr id="3" name="Content Placeholder 2"/>
          <p:cNvSpPr>
            <a:spLocks noGrp="1"/>
          </p:cNvSpPr>
          <p:nvPr>
            <p:ph idx="1"/>
          </p:nvPr>
        </p:nvSpPr>
        <p:spPr>
          <a:xfrm>
            <a:off x="304800" y="1052736"/>
            <a:ext cx="8686800" cy="5027389"/>
          </a:xfrm>
        </p:spPr>
        <p:txBody>
          <a:bodyPr/>
          <a:lstStyle/>
          <a:p>
            <a:pPr>
              <a:buNone/>
            </a:pPr>
            <a:r>
              <a:rPr lang="en-AU" b="1" dirty="0" smtClean="0"/>
              <a:t>Sophie Barrett 		</a:t>
            </a:r>
            <a:r>
              <a:rPr lang="en-AU" sz="2400" dirty="0" smtClean="0"/>
              <a:t>Director of Green at Heart and past 				President of the Building Designers 				Association of Queensland (BDAQ</a:t>
            </a:r>
            <a:r>
              <a:rPr lang="en-AU" sz="2400" dirty="0" smtClean="0"/>
              <a:t>), 					TGBN Steering Group member 					(and </a:t>
            </a:r>
            <a:r>
              <a:rPr lang="en-AU" sz="2400" dirty="0" err="1" smtClean="0"/>
              <a:t>Kenick’s</a:t>
            </a:r>
            <a:r>
              <a:rPr lang="en-AU" sz="2400" dirty="0" smtClean="0"/>
              <a:t> home Designer!)</a:t>
            </a:r>
            <a:endParaRPr lang="en-AU" sz="2400" dirty="0" smtClean="0"/>
          </a:p>
          <a:p>
            <a:pPr>
              <a:buNone/>
            </a:pPr>
            <a:r>
              <a:rPr lang="en-AU" b="1" dirty="0" smtClean="0"/>
              <a:t>Russell </a:t>
            </a:r>
            <a:r>
              <a:rPr lang="en-AU" b="1" dirty="0" err="1" smtClean="0"/>
              <a:t>Parnicote</a:t>
            </a:r>
            <a:r>
              <a:rPr lang="en-AU" b="1" dirty="0" smtClean="0"/>
              <a:t>	</a:t>
            </a:r>
            <a:r>
              <a:rPr lang="en-AU" sz="2400" dirty="0" smtClean="0"/>
              <a:t>Housing Industry Association 					(HIA)Cairns Branch Manager</a:t>
            </a:r>
            <a:endParaRPr lang="en-AU" b="1" dirty="0" smtClean="0"/>
          </a:p>
          <a:p>
            <a:pPr>
              <a:buNone/>
            </a:pPr>
            <a:r>
              <a:rPr lang="en-AU" b="1" dirty="0" smtClean="0"/>
              <a:t>Kent Hams </a:t>
            </a:r>
            <a:r>
              <a:rPr lang="en-AU" dirty="0" smtClean="0"/>
              <a:t>		</a:t>
            </a:r>
            <a:r>
              <a:rPr lang="en-AU" sz="2400" dirty="0" smtClean="0"/>
              <a:t>Director Kenick Constructions and 					 (HIA)Committee Member</a:t>
            </a:r>
          </a:p>
          <a:p>
            <a:pPr>
              <a:buNone/>
            </a:pPr>
            <a:r>
              <a:rPr lang="en-AU" b="1" dirty="0" smtClean="0"/>
              <a:t>Rachel Whymark	</a:t>
            </a:r>
            <a:r>
              <a:rPr lang="en-AU" sz="2400" dirty="0" err="1" smtClean="0"/>
              <a:t>Greensmart</a:t>
            </a:r>
            <a:r>
              <a:rPr lang="en-AU" sz="2400" dirty="0" smtClean="0"/>
              <a:t> and building consultant 				Kenick Constructions</a:t>
            </a:r>
            <a:endParaRPr lang="en-AU" b="1" dirty="0" smtClean="0"/>
          </a:p>
          <a:p>
            <a:endParaRPr lang="en-AU" dirty="0"/>
          </a:p>
        </p:txBody>
      </p:sp>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2492896"/>
            <a:ext cx="9144000" cy="923330"/>
          </a:xfrm>
          <a:prstGeom prst="rect">
            <a:avLst/>
          </a:prstGeom>
        </p:spPr>
        <p:txBody>
          <a:bodyPr wrap="square">
            <a:spAutoFit/>
          </a:bodyPr>
          <a:lstStyle/>
          <a:p>
            <a:r>
              <a:rPr lang="en-AU" dirty="0" smtClean="0"/>
              <a:t/>
            </a:r>
            <a:br>
              <a:rPr lang="en-AU" dirty="0" smtClean="0"/>
            </a:br>
            <a:r>
              <a:rPr lang="en-AU" dirty="0" smtClean="0"/>
              <a:t/>
            </a:r>
            <a:br>
              <a:rPr lang="en-AU" dirty="0" smtClean="0"/>
            </a:br>
            <a:endParaRPr lang="en-AU" dirty="0"/>
          </a:p>
        </p:txBody>
      </p:sp>
      <p:sp>
        <p:nvSpPr>
          <p:cNvPr id="18" name="Rectangle 17"/>
          <p:cNvSpPr/>
          <p:nvPr/>
        </p:nvSpPr>
        <p:spPr>
          <a:xfrm>
            <a:off x="251520" y="1484784"/>
            <a:ext cx="8712968" cy="830997"/>
          </a:xfrm>
          <a:prstGeom prst="rect">
            <a:avLst/>
          </a:prstGeom>
        </p:spPr>
        <p:txBody>
          <a:bodyPr wrap="square">
            <a:spAutoFit/>
          </a:bodyPr>
          <a:lstStyle/>
          <a:p>
            <a:r>
              <a:rPr lang="en-AU" sz="2400" dirty="0" smtClean="0"/>
              <a:t/>
            </a:r>
            <a:br>
              <a:rPr lang="en-AU" sz="2400" dirty="0" smtClean="0"/>
            </a:br>
            <a:endParaRPr lang="en-AU" sz="2400" dirty="0"/>
          </a:p>
        </p:txBody>
      </p:sp>
      <p:sp>
        <p:nvSpPr>
          <p:cNvPr id="9" name="Title 8"/>
          <p:cNvSpPr>
            <a:spLocks noGrp="1"/>
          </p:cNvSpPr>
          <p:nvPr>
            <p:ph type="title"/>
          </p:nvPr>
        </p:nvSpPr>
        <p:spPr/>
        <p:txBody>
          <a:bodyPr/>
          <a:lstStyle/>
          <a:p>
            <a:r>
              <a:rPr lang="en-AU" i="1" dirty="0" smtClean="0"/>
              <a:t>Purpose of today..</a:t>
            </a:r>
            <a:endParaRPr lang="en-AU" i="1" dirty="0"/>
          </a:p>
        </p:txBody>
      </p:sp>
      <p:sp>
        <p:nvSpPr>
          <p:cNvPr id="7" name="Content Placeholder 6"/>
          <p:cNvSpPr>
            <a:spLocks noGrp="1"/>
          </p:cNvSpPr>
          <p:nvPr>
            <p:ph sz="half" idx="1"/>
          </p:nvPr>
        </p:nvSpPr>
        <p:spPr/>
        <p:txBody>
          <a:bodyPr/>
          <a:lstStyle/>
          <a:p>
            <a:endParaRPr lang="en-AU"/>
          </a:p>
        </p:txBody>
      </p:sp>
      <p:pic>
        <p:nvPicPr>
          <p:cNvPr id="8" name="Picture 6" descr="\\Server\gah\DESIGN\AWARDS\sustainable display images\DSC02598 (1024x576).jpg"/>
          <p:cNvPicPr>
            <a:picLocks noChangeAspect="1" noChangeArrowheads="1"/>
          </p:cNvPicPr>
          <p:nvPr/>
        </p:nvPicPr>
        <p:blipFill>
          <a:blip r:embed="rId2" cstate="print"/>
          <a:srcRect/>
          <a:stretch>
            <a:fillRect/>
          </a:stretch>
        </p:blipFill>
        <p:spPr bwMode="auto">
          <a:xfrm>
            <a:off x="323528" y="1628799"/>
            <a:ext cx="6768752" cy="4717907"/>
          </a:xfrm>
          <a:prstGeom prst="rect">
            <a:avLst/>
          </a:prstGeom>
          <a:noFill/>
          <a:ln w="9525">
            <a:noFill/>
            <a:miter lim="800000"/>
            <a:headEnd/>
            <a:tailEnd/>
          </a:ln>
        </p:spPr>
      </p:pic>
      <p:sp>
        <p:nvSpPr>
          <p:cNvPr id="11" name="TextBox 10"/>
          <p:cNvSpPr txBox="1"/>
          <p:nvPr/>
        </p:nvSpPr>
        <p:spPr>
          <a:xfrm>
            <a:off x="4788024" y="1628800"/>
            <a:ext cx="4104456" cy="4524315"/>
          </a:xfrm>
          <a:prstGeom prst="rect">
            <a:avLst/>
          </a:prstGeom>
        </p:spPr>
        <p:style>
          <a:lnRef idx="1">
            <a:schemeClr val="accent2"/>
          </a:lnRef>
          <a:fillRef idx="3">
            <a:schemeClr val="accent2"/>
          </a:fillRef>
          <a:effectRef idx="2">
            <a:schemeClr val="accent2"/>
          </a:effectRef>
          <a:fontRef idx="minor">
            <a:schemeClr val="lt1"/>
          </a:fontRef>
        </p:style>
        <p:txBody>
          <a:bodyPr wrap="square" rtlCol="0">
            <a:spAutoFit/>
          </a:bodyPr>
          <a:lstStyle/>
          <a:p>
            <a:pPr marL="342900" indent="-342900">
              <a:buFont typeface="+mj-lt"/>
              <a:buAutoNum type="arabicPeriod"/>
            </a:pPr>
            <a:r>
              <a:rPr lang="en-AU" dirty="0" smtClean="0"/>
              <a:t>Outline what we do and how this has been perceived by both consumers and the industry</a:t>
            </a:r>
          </a:p>
          <a:p>
            <a:pPr marL="342900" indent="-342900">
              <a:buFont typeface="+mj-lt"/>
              <a:buAutoNum type="arabicPeriod"/>
            </a:pPr>
            <a:r>
              <a:rPr lang="en-AU" dirty="0" smtClean="0"/>
              <a:t>Highlight the issues we and others in the industry are facing as quality builders in our region</a:t>
            </a:r>
          </a:p>
          <a:p>
            <a:pPr marL="342900" indent="-342900">
              <a:buFont typeface="+mj-lt"/>
              <a:buAutoNum type="arabicPeriod"/>
            </a:pPr>
            <a:r>
              <a:rPr lang="en-AU" dirty="0" smtClean="0"/>
              <a:t>Understand </a:t>
            </a:r>
            <a:r>
              <a:rPr lang="en-AU" dirty="0" smtClean="0"/>
              <a:t>your perspective and how we can better work together</a:t>
            </a:r>
          </a:p>
          <a:p>
            <a:pPr marL="342900" indent="-342900">
              <a:buFont typeface="+mj-lt"/>
              <a:buAutoNum type="arabicPeriod"/>
            </a:pPr>
            <a:r>
              <a:rPr lang="en-AU" dirty="0" smtClean="0"/>
              <a:t>Begin to place real values on aspects of sustainable and </a:t>
            </a:r>
            <a:r>
              <a:rPr lang="en-AU" dirty="0" err="1" smtClean="0"/>
              <a:t>innnovative</a:t>
            </a:r>
            <a:r>
              <a:rPr lang="en-AU" dirty="0" smtClean="0"/>
              <a:t> construction that clients are</a:t>
            </a:r>
            <a:r>
              <a:rPr lang="en-AU" b="1" dirty="0" smtClean="0"/>
              <a:t> actively </a:t>
            </a:r>
            <a:r>
              <a:rPr lang="en-AU" dirty="0" smtClean="0"/>
              <a:t>seeking</a:t>
            </a:r>
          </a:p>
          <a:p>
            <a:pPr marL="342900" indent="-342900">
              <a:buFont typeface="+mj-lt"/>
              <a:buAutoNum type="arabicPeriod"/>
            </a:pPr>
            <a:r>
              <a:rPr lang="en-AU" dirty="0" smtClean="0"/>
              <a:t>Begin the process of ongoing dialogue between affected and interested parties</a:t>
            </a:r>
          </a:p>
          <a:p>
            <a:pPr marL="342900" indent="-342900">
              <a:buFont typeface="+mj-lt"/>
              <a:buAutoNum type="arabicPeriod"/>
            </a:pPr>
            <a:endParaRPr lang="en-AU" dirty="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2492896"/>
            <a:ext cx="9144000" cy="923330"/>
          </a:xfrm>
          <a:prstGeom prst="rect">
            <a:avLst/>
          </a:prstGeom>
        </p:spPr>
        <p:txBody>
          <a:bodyPr wrap="square">
            <a:spAutoFit/>
          </a:bodyPr>
          <a:lstStyle/>
          <a:p>
            <a:r>
              <a:rPr lang="en-AU" dirty="0" smtClean="0"/>
              <a:t/>
            </a:r>
            <a:br>
              <a:rPr lang="en-AU" dirty="0" smtClean="0"/>
            </a:br>
            <a:r>
              <a:rPr lang="en-AU" dirty="0" smtClean="0"/>
              <a:t/>
            </a:r>
            <a:br>
              <a:rPr lang="en-AU" dirty="0" smtClean="0"/>
            </a:br>
            <a:endParaRPr lang="en-AU" dirty="0"/>
          </a:p>
        </p:txBody>
      </p:sp>
      <p:sp>
        <p:nvSpPr>
          <p:cNvPr id="18" name="Rectangle 17"/>
          <p:cNvSpPr/>
          <p:nvPr/>
        </p:nvSpPr>
        <p:spPr>
          <a:xfrm>
            <a:off x="251520" y="1484784"/>
            <a:ext cx="8712968" cy="830997"/>
          </a:xfrm>
          <a:prstGeom prst="rect">
            <a:avLst/>
          </a:prstGeom>
        </p:spPr>
        <p:txBody>
          <a:bodyPr wrap="square">
            <a:spAutoFit/>
          </a:bodyPr>
          <a:lstStyle/>
          <a:p>
            <a:r>
              <a:rPr lang="en-AU" sz="2400" dirty="0" smtClean="0"/>
              <a:t/>
            </a:r>
            <a:br>
              <a:rPr lang="en-AU" sz="2400" dirty="0" smtClean="0"/>
            </a:br>
            <a:endParaRPr lang="en-AU" sz="2400" dirty="0"/>
          </a:p>
        </p:txBody>
      </p:sp>
      <p:sp>
        <p:nvSpPr>
          <p:cNvPr id="9" name="Title 8"/>
          <p:cNvSpPr>
            <a:spLocks noGrp="1"/>
          </p:cNvSpPr>
          <p:nvPr>
            <p:ph type="title"/>
          </p:nvPr>
        </p:nvSpPr>
        <p:spPr/>
        <p:txBody>
          <a:bodyPr/>
          <a:lstStyle/>
          <a:p>
            <a:r>
              <a:rPr lang="en-AU" i="1" dirty="0" smtClean="0"/>
              <a:t>What we do..</a:t>
            </a:r>
            <a:endParaRPr lang="en-AU" i="1" dirty="0"/>
          </a:p>
        </p:txBody>
      </p:sp>
      <p:pic>
        <p:nvPicPr>
          <p:cNvPr id="6" name="KENICKSUSTAINABLEDISPLAY (5).mp4">
            <a:hlinkClick r:id="" action="ppaction://media"/>
          </p:cNvPr>
          <p:cNvPicPr>
            <a:picLocks noRot="1" noChangeAspect="1"/>
          </p:cNvPicPr>
          <p:nvPr>
            <a:videoFile r:link="rId1"/>
          </p:nvPr>
        </p:nvPicPr>
        <p:blipFill>
          <a:blip r:embed="rId3" cstate="print"/>
          <a:stretch>
            <a:fillRect/>
          </a:stretch>
        </p:blipFill>
        <p:spPr>
          <a:xfrm>
            <a:off x="467544" y="1417276"/>
            <a:ext cx="8184232" cy="4603631"/>
          </a:xfrm>
          <a:prstGeom prst="rect">
            <a:avLst/>
          </a:prstGeom>
        </p:spPr>
      </p:pic>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2000"/>
                                        <p:tgtEl>
                                          <p:spTgt spid="18"/>
                                        </p:tgtEl>
                                      </p:cBhvr>
                                    </p:animEffect>
                                  </p:childTnLst>
                                </p:cTn>
                              </p:par>
                            </p:childTnLst>
                          </p:cTn>
                        </p:par>
                        <p:par>
                          <p:cTn id="8" fill="hold">
                            <p:stCondLst>
                              <p:cond delay="2000"/>
                            </p:stCondLst>
                            <p:childTnLst>
                              <p:par>
                                <p:cTn id="9" presetID="1" presetClass="mediacall" presetSubtype="0" fill="hold" nodeType="afterEffect">
                                  <p:stCondLst>
                                    <p:cond delay="0"/>
                                  </p:stCondLst>
                                  <p:childTnLst>
                                    <p:cmd type="call" cmd="playFrom(0.0)">
                                      <p:cBhvr>
                                        <p:cTn id="10" dur="6003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11" fill="hold" display="0">
                  <p:stCondLst>
                    <p:cond delay="indefinite"/>
                  </p:stCondLst>
                  <p:endCondLst>
                    <p:cond evt="onNext" delay="0">
                      <p:tgtEl>
                        <p:sldTgt/>
                      </p:tgtEl>
                    </p:cond>
                    <p:cond evt="onPrev" delay="0">
                      <p:tgtEl>
                        <p:sldTgt/>
                      </p:tgtEl>
                    </p:cond>
                  </p:endCondLst>
                </p:cTn>
                <p:tgtEl>
                  <p:spTgt spid="6"/>
                </p:tgtEl>
              </p:cMediaNode>
            </p:video>
            <p:seq concurrent="1" nextAc="seek">
              <p:cTn id="12" restart="whenNotActive" fill="hold" evtFilter="cancelBubble" nodeType="interactiveSeq">
                <p:stCondLst>
                  <p:cond evt="onClick" delay="0">
                    <p:tgtEl>
                      <p:spTgt spid="6"/>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6"/>
                                        </p:tgtEl>
                                      </p:cBhvr>
                                    </p:cmd>
                                  </p:childTnLst>
                                </p:cTn>
                              </p:par>
                            </p:childTnLst>
                          </p:cTn>
                        </p:par>
                      </p:childTnLst>
                    </p:cTn>
                  </p:par>
                </p:childTnLst>
              </p:cTn>
              <p:nextCondLst>
                <p:cond evt="onClick" delay="0">
                  <p:tgtEl>
                    <p:spTgt spid="6"/>
                  </p:tgtEl>
                </p:cond>
              </p:nextCondLst>
            </p:seq>
          </p:childTnLst>
        </p:cTn>
      </p:par>
    </p:tnLst>
    <p:bldLst>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0" y="2492896"/>
            <a:ext cx="9144000" cy="923330"/>
          </a:xfrm>
          <a:prstGeom prst="rect">
            <a:avLst/>
          </a:prstGeom>
        </p:spPr>
        <p:txBody>
          <a:bodyPr wrap="square">
            <a:spAutoFit/>
          </a:bodyPr>
          <a:lstStyle/>
          <a:p>
            <a:r>
              <a:rPr lang="en-AU" dirty="0" smtClean="0"/>
              <a:t/>
            </a:r>
            <a:br>
              <a:rPr lang="en-AU" dirty="0" smtClean="0"/>
            </a:br>
            <a:r>
              <a:rPr lang="en-AU" dirty="0" smtClean="0"/>
              <a:t/>
            </a:r>
            <a:br>
              <a:rPr lang="en-AU" dirty="0" smtClean="0"/>
            </a:br>
            <a:endParaRPr lang="en-AU" dirty="0"/>
          </a:p>
        </p:txBody>
      </p:sp>
      <p:sp>
        <p:nvSpPr>
          <p:cNvPr id="18" name="Rectangle 17"/>
          <p:cNvSpPr/>
          <p:nvPr/>
        </p:nvSpPr>
        <p:spPr>
          <a:xfrm>
            <a:off x="251520" y="1484784"/>
            <a:ext cx="8712968" cy="830997"/>
          </a:xfrm>
          <a:prstGeom prst="rect">
            <a:avLst/>
          </a:prstGeom>
        </p:spPr>
        <p:txBody>
          <a:bodyPr wrap="square">
            <a:spAutoFit/>
          </a:bodyPr>
          <a:lstStyle/>
          <a:p>
            <a:r>
              <a:rPr lang="en-AU" sz="2400" dirty="0" smtClean="0"/>
              <a:t/>
            </a:r>
            <a:br>
              <a:rPr lang="en-AU" sz="2400" dirty="0" smtClean="0"/>
            </a:br>
            <a:endParaRPr lang="en-AU" sz="2400" dirty="0"/>
          </a:p>
        </p:txBody>
      </p:sp>
      <p:sp>
        <p:nvSpPr>
          <p:cNvPr id="9" name="Title 8"/>
          <p:cNvSpPr>
            <a:spLocks noGrp="1"/>
          </p:cNvSpPr>
          <p:nvPr>
            <p:ph type="title"/>
          </p:nvPr>
        </p:nvSpPr>
        <p:spPr/>
        <p:txBody>
          <a:bodyPr/>
          <a:lstStyle/>
          <a:p>
            <a:r>
              <a:rPr lang="en-AU" i="1" dirty="0" smtClean="0"/>
              <a:t>22 </a:t>
            </a:r>
            <a:r>
              <a:rPr lang="en-AU" i="1" dirty="0" err="1" smtClean="0"/>
              <a:t>Kippin</a:t>
            </a:r>
            <a:r>
              <a:rPr lang="en-AU" i="1" dirty="0" smtClean="0"/>
              <a:t> close...</a:t>
            </a:r>
            <a:endParaRPr lang="en-AU" i="1" dirty="0"/>
          </a:p>
        </p:txBody>
      </p:sp>
      <p:sp>
        <p:nvSpPr>
          <p:cNvPr id="7" name="Content Placeholder 12"/>
          <p:cNvSpPr>
            <a:spLocks noGrp="1"/>
          </p:cNvSpPr>
          <p:nvPr>
            <p:ph idx="1"/>
          </p:nvPr>
        </p:nvSpPr>
        <p:spPr>
          <a:xfrm>
            <a:off x="467544" y="1554162"/>
            <a:ext cx="7920880" cy="4525963"/>
          </a:xfrm>
        </p:spPr>
        <p:style>
          <a:lnRef idx="1">
            <a:schemeClr val="accent2"/>
          </a:lnRef>
          <a:fillRef idx="3">
            <a:schemeClr val="accent2"/>
          </a:fillRef>
          <a:effectRef idx="2">
            <a:schemeClr val="accent2"/>
          </a:effectRef>
          <a:fontRef idx="minor">
            <a:schemeClr val="lt1"/>
          </a:fontRef>
        </p:style>
        <p:txBody>
          <a:bodyPr>
            <a:normAutofit/>
          </a:bodyPr>
          <a:lstStyle/>
          <a:p>
            <a:pPr marL="457200" indent="-457200">
              <a:buFont typeface="+mj-lt"/>
              <a:buAutoNum type="arabicPeriod"/>
            </a:pPr>
            <a:r>
              <a:rPr lang="en-AU" sz="2000" dirty="0" smtClean="0"/>
              <a:t>Is a 4 bedroom home with 2 bathrooms, double remote </a:t>
            </a:r>
            <a:r>
              <a:rPr lang="en-AU" sz="2000" dirty="0" smtClean="0"/>
              <a:t>garage, </a:t>
            </a:r>
            <a:r>
              <a:rPr lang="en-AU" sz="2000" dirty="0" smtClean="0"/>
              <a:t>stone </a:t>
            </a:r>
            <a:r>
              <a:rPr lang="en-AU" sz="2000" dirty="0" err="1" smtClean="0"/>
              <a:t>benchtops</a:t>
            </a:r>
            <a:r>
              <a:rPr lang="en-AU" sz="2000" dirty="0" smtClean="0"/>
              <a:t> and too many upgrades to mention</a:t>
            </a:r>
            <a:endParaRPr lang="en-AU" sz="2000" dirty="0" smtClean="0">
              <a:solidFill>
                <a:schemeClr val="bg1"/>
              </a:solidFill>
            </a:endParaRPr>
          </a:p>
          <a:p>
            <a:pPr marL="457200" indent="-457200">
              <a:buFont typeface="+mj-lt"/>
              <a:buAutoNum type="arabicPeriod"/>
            </a:pPr>
            <a:r>
              <a:rPr lang="en-AU" sz="2000" dirty="0" smtClean="0"/>
              <a:t>Clients water bill typically $20.00 a quarter</a:t>
            </a:r>
            <a:endParaRPr lang="en-AU" sz="2000" dirty="0" smtClean="0"/>
          </a:p>
          <a:p>
            <a:pPr marL="457200" indent="-457200">
              <a:buFont typeface="+mj-lt"/>
              <a:buAutoNum type="arabicPeriod"/>
            </a:pPr>
            <a:r>
              <a:rPr lang="en-AU" sz="2000" dirty="0" smtClean="0"/>
              <a:t>Credit of $195.00 last quarter for electricity</a:t>
            </a:r>
          </a:p>
          <a:p>
            <a:pPr marL="457200" indent="-457200">
              <a:buFont typeface="+mj-lt"/>
              <a:buAutoNum type="arabicPeriod"/>
            </a:pPr>
            <a:r>
              <a:rPr lang="en-AU" sz="2000" dirty="0" smtClean="0"/>
              <a:t>No gas bills</a:t>
            </a:r>
            <a:endParaRPr lang="en-AU" sz="2000" dirty="0" smtClean="0"/>
          </a:p>
          <a:p>
            <a:pPr marL="457200" indent="-457200">
              <a:buFont typeface="+mj-lt"/>
              <a:buAutoNum type="arabicPeriod"/>
            </a:pPr>
            <a:r>
              <a:rPr lang="en-AU" sz="2000" dirty="0" smtClean="0"/>
              <a:t>It has won a </a:t>
            </a:r>
            <a:r>
              <a:rPr lang="en-AU" sz="2000" u="sng" dirty="0" smtClean="0"/>
              <a:t>national</a:t>
            </a:r>
            <a:r>
              <a:rPr lang="en-AU" sz="2000" dirty="0" smtClean="0"/>
              <a:t> award for sustainable design</a:t>
            </a:r>
          </a:p>
          <a:p>
            <a:pPr marL="457200" indent="-457200">
              <a:buFont typeface="+mj-lt"/>
              <a:buAutoNum type="arabicPeriod"/>
            </a:pPr>
            <a:r>
              <a:rPr lang="en-AU" sz="2000" dirty="0" smtClean="0"/>
              <a:t>But may be penalised on valuation as the floor area is only 188m2.</a:t>
            </a:r>
          </a:p>
          <a:p>
            <a:pPr marL="457200" indent="-457200">
              <a:buFont typeface="+mj-lt"/>
              <a:buAutoNum type="arabicPeriod"/>
            </a:pPr>
            <a:r>
              <a:rPr lang="en-AU" sz="2000" dirty="0" smtClean="0"/>
              <a:t>Why such a small footprint?</a:t>
            </a:r>
          </a:p>
          <a:p>
            <a:pPr marL="857250" lvl="1" indent="-457200"/>
            <a:r>
              <a:rPr lang="en-AU" sz="1600" dirty="0" smtClean="0"/>
              <a:t>No wasted space to areas such as hallways (a good thing) which saves between around 10m2 and 30m2 compared to most other builders designs</a:t>
            </a:r>
          </a:p>
          <a:p>
            <a:pPr marL="857250" lvl="1" indent="-457200"/>
            <a:r>
              <a:rPr lang="en-AU" sz="1600" dirty="0" smtClean="0"/>
              <a:t>Timber frame (will save around 4 – 6m2 than a masonry home)</a:t>
            </a:r>
          </a:p>
          <a:p>
            <a:pPr marL="857250" lvl="1" indent="-457200"/>
            <a:r>
              <a:rPr lang="en-AU" sz="1600" dirty="0" smtClean="0"/>
              <a:t>This home feels spacious and airy, with a large 4.6m x 4m patio, good sized bedrooms (all more than 3m x 3m plus robes), WIR, and two great bathrooms</a:t>
            </a:r>
          </a:p>
          <a:p>
            <a:pPr marL="857250" lvl="1" indent="-457200">
              <a:buNone/>
            </a:pPr>
            <a:endParaRPr lang="en-AU" sz="1600" dirty="0" smtClean="0"/>
          </a:p>
          <a:p>
            <a:pPr marL="457200" indent="-457200"/>
            <a:endParaRPr lang="en-AU" sz="2000" dirty="0" smtClean="0"/>
          </a:p>
          <a:p>
            <a:pPr marL="457200" indent="-457200">
              <a:buNone/>
            </a:pPr>
            <a:endParaRPr lang="en-AU" sz="2000" dirty="0" smtClean="0"/>
          </a:p>
          <a:p>
            <a:pPr marL="457200" indent="-457200">
              <a:buFont typeface="+mj-lt"/>
              <a:buAutoNum type="arabicPeriod"/>
            </a:pPr>
            <a:endParaRPr lang="en-AU" sz="2000" dirty="0" smtClean="0"/>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20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7">
                                            <p:bg/>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7">
                                            <p:txEl>
                                              <p:pRg st="1" end="1"/>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7">
                                            <p:txEl>
                                              <p:pRg st="6" end="6"/>
                                            </p:txEl>
                                          </p:spTgt>
                                        </p:tgtEl>
                                        <p:attrNameLst>
                                          <p:attrName>style.visibility</p:attrName>
                                        </p:attrNameLst>
                                      </p:cBhvr>
                                      <p:to>
                                        <p:strVal val="visible"/>
                                      </p:to>
                                    </p:set>
                                  </p:childTnLst>
                                </p:cTn>
                              </p:par>
                              <p:par>
                                <p:cTn id="40" presetID="1" presetClass="entr" presetSubtype="0" fill="hold" grpId="0" nodeType="withEffect">
                                  <p:stCondLst>
                                    <p:cond delay="0"/>
                                  </p:stCondLst>
                                  <p:childTnLst>
                                    <p:set>
                                      <p:cBhvr>
                                        <p:cTn id="41" dur="1" fill="hold">
                                          <p:stCondLst>
                                            <p:cond delay="0"/>
                                          </p:stCondLst>
                                        </p:cTn>
                                        <p:tgtEl>
                                          <p:spTgt spid="7">
                                            <p:txEl>
                                              <p:pRg st="7" end="7"/>
                                            </p:txEl>
                                          </p:spTgt>
                                        </p:tgtEl>
                                        <p:attrNameLst>
                                          <p:attrName>style.visibility</p:attrName>
                                        </p:attrNameLst>
                                      </p:cBhvr>
                                      <p:to>
                                        <p:strVal val="visible"/>
                                      </p:to>
                                    </p:set>
                                  </p:childTnLst>
                                </p:cTn>
                              </p:par>
                              <p:par>
                                <p:cTn id="42" presetID="1" presetClass="entr" presetSubtype="0" fill="hold" grpId="0" nodeType="withEffect">
                                  <p:stCondLst>
                                    <p:cond delay="0"/>
                                  </p:stCondLst>
                                  <p:childTnLst>
                                    <p:set>
                                      <p:cBhvr>
                                        <p:cTn id="43" dur="1" fill="hold">
                                          <p:stCondLst>
                                            <p:cond delay="0"/>
                                          </p:stCondLst>
                                        </p:cTn>
                                        <p:tgtEl>
                                          <p:spTgt spid="7">
                                            <p:txEl>
                                              <p:pRg st="8" end="8"/>
                                            </p:txEl>
                                          </p:spTgt>
                                        </p:tgtEl>
                                        <p:attrNameLst>
                                          <p:attrName>style.visibility</p:attrName>
                                        </p:attrNameLst>
                                      </p:cBhvr>
                                      <p:to>
                                        <p:strVal val="visible"/>
                                      </p:to>
                                    </p:set>
                                  </p:childTnLst>
                                </p:cTn>
                              </p:par>
                              <p:par>
                                <p:cTn id="44" presetID="1" presetClass="entr" presetSubtype="0" fill="hold" grpId="0" nodeType="withEffect">
                                  <p:stCondLst>
                                    <p:cond delay="0"/>
                                  </p:stCondLst>
                                  <p:childTnLst>
                                    <p:set>
                                      <p:cBhvr>
                                        <p:cTn id="45" dur="1" fill="hold">
                                          <p:stCondLst>
                                            <p:cond delay="0"/>
                                          </p:stCondLst>
                                        </p:cTn>
                                        <p:tgtEl>
                                          <p:spTgt spid="7">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7"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1800" dirty="0" smtClean="0">
                <a:latin typeface="Pristina" pitchFamily="66" charset="0"/>
              </a:rPr>
              <a:t/>
            </a:r>
            <a:br>
              <a:rPr lang="en-AU" sz="1800" dirty="0" smtClean="0">
                <a:latin typeface="Pristina" pitchFamily="66" charset="0"/>
              </a:rPr>
            </a:br>
            <a:endParaRPr lang="en-AU" sz="1800" dirty="0"/>
          </a:p>
        </p:txBody>
      </p:sp>
      <p:sp>
        <p:nvSpPr>
          <p:cNvPr id="13" name="Content Placeholder 12"/>
          <p:cNvSpPr>
            <a:spLocks noGrp="1"/>
          </p:cNvSpPr>
          <p:nvPr>
            <p:ph idx="1"/>
          </p:nvPr>
        </p:nvSpPr>
        <p:spPr>
          <a:xfrm>
            <a:off x="467544" y="1554162"/>
            <a:ext cx="7920880" cy="4525963"/>
          </a:xfrm>
        </p:spPr>
        <p:style>
          <a:lnRef idx="1">
            <a:schemeClr val="accent2"/>
          </a:lnRef>
          <a:fillRef idx="3">
            <a:schemeClr val="accent2"/>
          </a:fillRef>
          <a:effectRef idx="2">
            <a:schemeClr val="accent2"/>
          </a:effectRef>
          <a:fontRef idx="minor">
            <a:schemeClr val="lt1"/>
          </a:fontRef>
        </p:style>
        <p:txBody>
          <a:bodyPr>
            <a:normAutofit lnSpcReduction="10000"/>
          </a:bodyPr>
          <a:lstStyle/>
          <a:p>
            <a:pPr marL="457200" indent="-457200">
              <a:buFont typeface="+mj-lt"/>
              <a:buAutoNum type="arabicPeriod"/>
            </a:pPr>
            <a:r>
              <a:rPr lang="en-AU" sz="2000" dirty="0" smtClean="0"/>
              <a:t>Offer consumers </a:t>
            </a:r>
            <a:r>
              <a:rPr lang="en-AU" sz="2000" dirty="0" smtClean="0">
                <a:solidFill>
                  <a:schemeClr val="accent6">
                    <a:lumMod val="50000"/>
                  </a:schemeClr>
                </a:solidFill>
              </a:rPr>
              <a:t>designer homes suitable for our climate</a:t>
            </a:r>
            <a:r>
              <a:rPr lang="en-AU" sz="2000" dirty="0" smtClean="0"/>
              <a:t>, at a </a:t>
            </a:r>
            <a:r>
              <a:rPr lang="en-AU" sz="2000" dirty="0" smtClean="0">
                <a:solidFill>
                  <a:schemeClr val="accent6">
                    <a:lumMod val="50000"/>
                  </a:schemeClr>
                </a:solidFill>
              </a:rPr>
              <a:t>project build cost</a:t>
            </a:r>
            <a:r>
              <a:rPr lang="en-AU" sz="2000" dirty="0" smtClean="0">
                <a:solidFill>
                  <a:schemeClr val="accent6">
                    <a:lumMod val="50000"/>
                  </a:schemeClr>
                </a:solidFill>
              </a:rPr>
              <a:t>.  </a:t>
            </a:r>
            <a:r>
              <a:rPr lang="en-AU" sz="2000" dirty="0" smtClean="0">
                <a:solidFill>
                  <a:schemeClr val="bg1"/>
                </a:solidFill>
              </a:rPr>
              <a:t>(We also carry out renovations and extensions work to existing homes)</a:t>
            </a:r>
            <a:endParaRPr lang="en-AU" sz="2000" dirty="0" smtClean="0">
              <a:solidFill>
                <a:schemeClr val="bg1"/>
              </a:solidFill>
            </a:endParaRPr>
          </a:p>
          <a:p>
            <a:pPr marL="457200" indent="-457200">
              <a:buFont typeface="+mj-lt"/>
              <a:buAutoNum type="arabicPeriod"/>
            </a:pPr>
            <a:r>
              <a:rPr lang="en-AU" sz="2000" dirty="0" smtClean="0"/>
              <a:t>Offer </a:t>
            </a:r>
            <a:r>
              <a:rPr lang="en-AU" sz="2000" dirty="0" smtClean="0"/>
              <a:t>clients </a:t>
            </a:r>
            <a:r>
              <a:rPr lang="en-AU" sz="2000" dirty="0" smtClean="0">
                <a:solidFill>
                  <a:schemeClr val="accent6">
                    <a:lumMod val="50000"/>
                  </a:schemeClr>
                </a:solidFill>
              </a:rPr>
              <a:t>unprecedented expertise in tropical sustainable construction</a:t>
            </a:r>
            <a:r>
              <a:rPr lang="en-AU" sz="2000" dirty="0" smtClean="0"/>
              <a:t> for a project home price.   We </a:t>
            </a:r>
            <a:r>
              <a:rPr lang="en-AU" sz="2000" dirty="0" smtClean="0"/>
              <a:t>build naturally </a:t>
            </a:r>
            <a:r>
              <a:rPr lang="en-AU" sz="2000" dirty="0" smtClean="0"/>
              <a:t>cool homes which </a:t>
            </a:r>
            <a:r>
              <a:rPr lang="en-AU" sz="2000" dirty="0" smtClean="0"/>
              <a:t>have low running costs and are affordable </a:t>
            </a:r>
            <a:r>
              <a:rPr lang="en-AU" sz="2000" dirty="0" smtClean="0"/>
              <a:t>for </a:t>
            </a:r>
            <a:r>
              <a:rPr lang="en-AU" sz="2000" dirty="0" smtClean="0"/>
              <a:t>most budgets.</a:t>
            </a:r>
            <a:endParaRPr lang="en-AU" sz="2000" dirty="0" smtClean="0"/>
          </a:p>
          <a:p>
            <a:pPr marL="457200" indent="-457200">
              <a:buFont typeface="+mj-lt"/>
              <a:buAutoNum type="arabicPeriod"/>
            </a:pPr>
            <a:r>
              <a:rPr lang="en-AU" sz="2000" dirty="0" smtClean="0"/>
              <a:t> We are </a:t>
            </a:r>
            <a:r>
              <a:rPr lang="en-AU" sz="2000" dirty="0" smtClean="0">
                <a:solidFill>
                  <a:schemeClr val="accent6">
                    <a:lumMod val="50000"/>
                  </a:schemeClr>
                </a:solidFill>
              </a:rPr>
              <a:t>one of a handful of builders </a:t>
            </a:r>
            <a:r>
              <a:rPr lang="en-AU" sz="2000" dirty="0" smtClean="0"/>
              <a:t>in our region who are on the Building Standards </a:t>
            </a:r>
            <a:r>
              <a:rPr lang="en-AU" sz="2000" dirty="0" smtClean="0"/>
              <a:t>Authority (BSA) </a:t>
            </a:r>
            <a:r>
              <a:rPr lang="en-AU" sz="2000" dirty="0" smtClean="0"/>
              <a:t>board to carry out rectification </a:t>
            </a:r>
            <a:r>
              <a:rPr lang="en-AU" sz="2000" dirty="0" smtClean="0"/>
              <a:t>work for other builders.</a:t>
            </a:r>
            <a:endParaRPr lang="en-AU" sz="2000" dirty="0" smtClean="0"/>
          </a:p>
          <a:p>
            <a:pPr marL="457200" indent="-457200">
              <a:buFont typeface="+mj-lt"/>
              <a:buAutoNum type="arabicPeriod"/>
            </a:pPr>
            <a:r>
              <a:rPr lang="en-AU" sz="2000" dirty="0" smtClean="0"/>
              <a:t>We </a:t>
            </a:r>
            <a:r>
              <a:rPr lang="en-AU" sz="2000" dirty="0" smtClean="0">
                <a:solidFill>
                  <a:schemeClr val="accent6">
                    <a:lumMod val="50000"/>
                  </a:schemeClr>
                </a:solidFill>
              </a:rPr>
              <a:t>actively participate in educating and improving knowledge </a:t>
            </a:r>
            <a:r>
              <a:rPr lang="en-AU" sz="2000" dirty="0" smtClean="0"/>
              <a:t>about sustainable building </a:t>
            </a:r>
            <a:r>
              <a:rPr lang="en-AU" sz="2000" dirty="0" smtClean="0"/>
              <a:t> through involvement with the TGBN and by using  the display homes.</a:t>
            </a:r>
          </a:p>
          <a:p>
            <a:pPr marL="457200" indent="-457200">
              <a:buFont typeface="+mj-lt"/>
              <a:buAutoNum type="arabicPeriod"/>
            </a:pPr>
            <a:r>
              <a:rPr lang="en-AU" sz="2000" dirty="0" smtClean="0"/>
              <a:t>We </a:t>
            </a:r>
            <a:r>
              <a:rPr lang="en-AU" sz="2000" dirty="0" smtClean="0">
                <a:solidFill>
                  <a:schemeClr val="accent6">
                    <a:lumMod val="50000"/>
                  </a:schemeClr>
                </a:solidFill>
              </a:rPr>
              <a:t>actively network </a:t>
            </a:r>
            <a:r>
              <a:rPr lang="en-AU" sz="2000" dirty="0" smtClean="0"/>
              <a:t>through the TGBN, HIA, Master Builders and other industry events to keep up to date/stay ahead.</a:t>
            </a:r>
            <a:endParaRPr lang="en-AU" sz="2000" dirty="0" smtClean="0"/>
          </a:p>
          <a:p>
            <a:pPr marL="457200" indent="-457200">
              <a:buNone/>
            </a:pPr>
            <a:endParaRPr lang="en-AU" sz="2000" dirty="0" smtClean="0"/>
          </a:p>
          <a:p>
            <a:pPr marL="457200" indent="-457200">
              <a:buFont typeface="+mj-lt"/>
              <a:buAutoNum type="arabicPeriod"/>
            </a:pPr>
            <a:endParaRPr lang="en-AU" sz="2000" dirty="0" smtClean="0"/>
          </a:p>
        </p:txBody>
      </p:sp>
      <p:sp>
        <p:nvSpPr>
          <p:cNvPr id="12" name="Rectangle 11"/>
          <p:cNvSpPr/>
          <p:nvPr/>
        </p:nvSpPr>
        <p:spPr>
          <a:xfrm>
            <a:off x="0" y="2492896"/>
            <a:ext cx="9144000" cy="923330"/>
          </a:xfrm>
          <a:prstGeom prst="rect">
            <a:avLst/>
          </a:prstGeom>
        </p:spPr>
        <p:txBody>
          <a:bodyPr wrap="square">
            <a:spAutoFit/>
          </a:bodyPr>
          <a:lstStyle/>
          <a:p>
            <a:r>
              <a:rPr lang="en-AU" dirty="0" smtClean="0"/>
              <a:t/>
            </a:r>
            <a:br>
              <a:rPr lang="en-AU" dirty="0" smtClean="0"/>
            </a:br>
            <a:r>
              <a:rPr lang="en-AU" dirty="0" smtClean="0"/>
              <a:t/>
            </a:r>
            <a:br>
              <a:rPr lang="en-AU" dirty="0" smtClean="0"/>
            </a:br>
            <a:endParaRPr lang="en-AU" dirty="0"/>
          </a:p>
        </p:txBody>
      </p:sp>
      <p:sp>
        <p:nvSpPr>
          <p:cNvPr id="18" name="Title 8"/>
          <p:cNvSpPr txBox="1">
            <a:spLocks/>
          </p:cNvSpPr>
          <p:nvPr/>
        </p:nvSpPr>
        <p:spPr>
          <a:xfrm>
            <a:off x="251520" y="332656"/>
            <a:ext cx="8686800" cy="841248"/>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AU" sz="3600" b="0" i="1"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t>What we do..</a:t>
            </a:r>
            <a:endParaRPr kumimoji="0" lang="en-AU" sz="3600" b="0" i="1" u="none" strike="noStrike" kern="1200" cap="all" spc="0" normalizeH="0" baseline="0" noProof="0" dirty="0">
              <a:ln>
                <a:noFill/>
              </a:ln>
              <a:solidFill>
                <a:schemeClr val="tx2"/>
              </a:solidFill>
              <a:effectLst>
                <a:reflection blurRad="12700" stA="48000" endA="300" endPos="55000" dir="5400000" sy="-90000" algn="bl" rotWithShape="0"/>
              </a:effectLst>
              <a:uLnTx/>
              <a:uFillTx/>
              <a:latin typeface="+mj-lt"/>
              <a:ea typeface="+mj-ea"/>
              <a:cs typeface="+mj-cs"/>
            </a:endParaRP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1800" dirty="0" smtClean="0">
                <a:latin typeface="Pristina" pitchFamily="66" charset="0"/>
              </a:rPr>
              <a:t/>
            </a:r>
            <a:br>
              <a:rPr lang="en-AU" sz="1800" dirty="0" smtClean="0">
                <a:latin typeface="Pristina" pitchFamily="66" charset="0"/>
              </a:rPr>
            </a:br>
            <a:endParaRPr lang="en-AU" sz="1800" dirty="0"/>
          </a:p>
        </p:txBody>
      </p:sp>
      <p:sp>
        <p:nvSpPr>
          <p:cNvPr id="13" name="Content Placeholder 12"/>
          <p:cNvSpPr>
            <a:spLocks noGrp="1"/>
          </p:cNvSpPr>
          <p:nvPr>
            <p:ph idx="1"/>
          </p:nvPr>
        </p:nvSpPr>
        <p:spPr>
          <a:xfrm>
            <a:off x="304800" y="1554162"/>
            <a:ext cx="8686800" cy="5303838"/>
          </a:xfrm>
        </p:spPr>
        <p:txBody>
          <a:bodyPr>
            <a:normAutofit fontScale="92500" lnSpcReduction="10000"/>
          </a:bodyPr>
          <a:lstStyle/>
          <a:p>
            <a:pPr marL="457200" indent="-457200">
              <a:buFont typeface="+mj-lt"/>
              <a:buAutoNum type="arabicPeriod"/>
            </a:pPr>
            <a:r>
              <a:rPr lang="en-AU" sz="2000" dirty="0" smtClean="0"/>
              <a:t>Innovation and sustainable housing is no longer just of interest to ‘tree huggers’.  </a:t>
            </a:r>
            <a:r>
              <a:rPr lang="en-AU" sz="2000" dirty="0" smtClean="0">
                <a:solidFill>
                  <a:srgbClr val="C00000"/>
                </a:solidFill>
              </a:rPr>
              <a:t>Over 200 </a:t>
            </a:r>
            <a:r>
              <a:rPr lang="en-AU" sz="2000" dirty="0" smtClean="0"/>
              <a:t>people came to our 9.5 star rated display home launch in September last year.</a:t>
            </a:r>
          </a:p>
          <a:p>
            <a:pPr marL="457200" indent="-457200">
              <a:buFont typeface="+mj-lt"/>
              <a:buAutoNum type="arabicPeriod"/>
            </a:pPr>
            <a:r>
              <a:rPr lang="en-AU" sz="2000" dirty="0" smtClean="0"/>
              <a:t>Where statutory declarations have been mandatory, research has indicated that each additional star on the energy rating has a perceived </a:t>
            </a:r>
            <a:r>
              <a:rPr lang="en-AU" sz="2000" dirty="0" smtClean="0">
                <a:solidFill>
                  <a:srgbClr val="C00000"/>
                </a:solidFill>
              </a:rPr>
              <a:t>value of around 3%</a:t>
            </a:r>
            <a:r>
              <a:rPr lang="en-AU" sz="2000" dirty="0" smtClean="0"/>
              <a:t> to buyers. (A.C.T study).</a:t>
            </a:r>
          </a:p>
          <a:p>
            <a:pPr marL="457200" indent="-457200">
              <a:buFont typeface="+mj-lt"/>
              <a:buAutoNum type="arabicPeriod"/>
            </a:pPr>
            <a:r>
              <a:rPr lang="en-AU" sz="2000" dirty="0" smtClean="0">
                <a:solidFill>
                  <a:srgbClr val="C00000"/>
                </a:solidFill>
              </a:rPr>
              <a:t>8</a:t>
            </a:r>
            <a:r>
              <a:rPr lang="en-AU" sz="2000" dirty="0" smtClean="0">
                <a:solidFill>
                  <a:srgbClr val="C00000"/>
                </a:solidFill>
              </a:rPr>
              <a:t>0% of our clients incorporate </a:t>
            </a:r>
            <a:r>
              <a:rPr lang="en-AU" sz="2000" b="1" dirty="0" smtClean="0">
                <a:solidFill>
                  <a:srgbClr val="C00000"/>
                </a:solidFill>
              </a:rPr>
              <a:t>more than one</a:t>
            </a:r>
            <a:r>
              <a:rPr lang="en-AU" sz="2000" dirty="0" smtClean="0">
                <a:solidFill>
                  <a:srgbClr val="C00000"/>
                </a:solidFill>
              </a:rPr>
              <a:t> of the design features which improves energy efficiency/water efficiency </a:t>
            </a:r>
            <a:r>
              <a:rPr lang="en-AU" sz="2000" dirty="0" smtClean="0"/>
              <a:t>(investors generally don’t and account for the remaining 20%).  Consumers are becoming much more educated and  see saving money in the long term as </a:t>
            </a:r>
            <a:r>
              <a:rPr lang="en-AU" sz="2000" dirty="0" smtClean="0">
                <a:solidFill>
                  <a:srgbClr val="C00000"/>
                </a:solidFill>
              </a:rPr>
              <a:t>common sense </a:t>
            </a:r>
            <a:r>
              <a:rPr lang="en-AU" sz="2000" dirty="0" smtClean="0"/>
              <a:t>as fuel prices rise.  Just as they do when purchasing a new car.</a:t>
            </a:r>
          </a:p>
          <a:p>
            <a:pPr marL="457200" indent="-457200">
              <a:buFont typeface="+mj-lt"/>
              <a:buAutoNum type="arabicPeriod"/>
            </a:pPr>
            <a:r>
              <a:rPr lang="en-AU" sz="2000" dirty="0" smtClean="0"/>
              <a:t>BEDI, BDAQ, HIA and Master Builders have all awarded our display homes (particularly  22 </a:t>
            </a:r>
            <a:r>
              <a:rPr lang="en-AU" sz="2000" dirty="0" err="1" smtClean="0"/>
              <a:t>Kippin</a:t>
            </a:r>
            <a:r>
              <a:rPr lang="en-AU" sz="2000" dirty="0" smtClean="0"/>
              <a:t> Close).  </a:t>
            </a:r>
            <a:r>
              <a:rPr lang="en-AU" sz="2000" dirty="0" err="1" smtClean="0"/>
              <a:t>Kippin</a:t>
            </a:r>
            <a:r>
              <a:rPr lang="en-AU" sz="2000" dirty="0" smtClean="0"/>
              <a:t> has won Regional, state and National awards, and is well placed to win more awards in August.  Support for affordable and well executed tropical homes is we would suggested well supported by the industry. (Latest award was for Sophie for </a:t>
            </a:r>
            <a:r>
              <a:rPr lang="en-AU" sz="2000" b="1" dirty="0" smtClean="0"/>
              <a:t>Best Sustainable home in Australia from BEDI</a:t>
            </a:r>
            <a:r>
              <a:rPr lang="en-AU" sz="2000" dirty="0" smtClean="0"/>
              <a:t>)</a:t>
            </a:r>
          </a:p>
          <a:p>
            <a:pPr marL="457200" indent="-457200">
              <a:buFont typeface="+mj-lt"/>
              <a:buAutoNum type="arabicPeriod"/>
            </a:pPr>
            <a:r>
              <a:rPr lang="en-AU" sz="2000" dirty="0" smtClean="0"/>
              <a:t>We had huge support from local suppliers and installers (TGBN members and our normal suppliers)</a:t>
            </a:r>
            <a:endParaRPr lang="en-AU" sz="2000" dirty="0" smtClean="0"/>
          </a:p>
        </p:txBody>
      </p:sp>
      <p:sp>
        <p:nvSpPr>
          <p:cNvPr id="12" name="Rectangle 11"/>
          <p:cNvSpPr/>
          <p:nvPr/>
        </p:nvSpPr>
        <p:spPr>
          <a:xfrm>
            <a:off x="0" y="2492896"/>
            <a:ext cx="9144000" cy="923330"/>
          </a:xfrm>
          <a:prstGeom prst="rect">
            <a:avLst/>
          </a:prstGeom>
        </p:spPr>
        <p:txBody>
          <a:bodyPr wrap="square">
            <a:spAutoFit/>
          </a:bodyPr>
          <a:lstStyle/>
          <a:p>
            <a:r>
              <a:rPr lang="en-AU" dirty="0" smtClean="0"/>
              <a:t/>
            </a:r>
            <a:br>
              <a:rPr lang="en-AU" dirty="0" smtClean="0"/>
            </a:br>
            <a:r>
              <a:rPr lang="en-AU" dirty="0" smtClean="0"/>
              <a:t/>
            </a:r>
            <a:br>
              <a:rPr lang="en-AU" dirty="0" smtClean="0"/>
            </a:br>
            <a:endParaRPr lang="en-AU" dirty="0"/>
          </a:p>
        </p:txBody>
      </p:sp>
      <p:sp>
        <p:nvSpPr>
          <p:cNvPr id="18" name="Title 8"/>
          <p:cNvSpPr txBox="1">
            <a:spLocks/>
          </p:cNvSpPr>
          <p:nvPr/>
        </p:nvSpPr>
        <p:spPr>
          <a:xfrm>
            <a:off x="251520" y="332656"/>
            <a:ext cx="8686800" cy="841248"/>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AU" sz="3600" b="0" i="1"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t>Perception by</a:t>
            </a:r>
            <a:r>
              <a:rPr kumimoji="0" lang="en-AU" sz="3600" b="0" i="1" u="none" strike="noStrike" kern="1200" cap="all" spc="0" normalizeH="0" noProof="0" dirty="0" smtClean="0">
                <a:ln>
                  <a:noFill/>
                </a:ln>
                <a:solidFill>
                  <a:schemeClr val="tx2"/>
                </a:solidFill>
                <a:effectLst>
                  <a:reflection blurRad="12700" stA="48000" endA="300" endPos="55000" dir="5400000" sy="-90000" algn="bl" rotWithShape="0"/>
                </a:effectLst>
                <a:uLnTx/>
                <a:uFillTx/>
                <a:latin typeface="+mj-lt"/>
                <a:ea typeface="+mj-ea"/>
                <a:cs typeface="+mj-cs"/>
              </a:rPr>
              <a:t> consumers &amp; industry</a:t>
            </a:r>
            <a:endParaRPr kumimoji="0" lang="en-AU" sz="3600" b="0" i="1" u="none" strike="noStrike" kern="1200" cap="all" spc="0" normalizeH="0" baseline="0" noProof="0" dirty="0">
              <a:ln>
                <a:noFill/>
              </a:ln>
              <a:solidFill>
                <a:schemeClr val="tx2"/>
              </a:solidFill>
              <a:effectLst>
                <a:reflection blurRad="12700" stA="48000" endA="300" endPos="55000" dir="5400000" sy="-90000" algn="bl" rotWithShape="0"/>
              </a:effectLst>
              <a:uLnTx/>
              <a:uFillTx/>
              <a:latin typeface="+mj-lt"/>
              <a:ea typeface="+mj-ea"/>
              <a:cs typeface="+mj-cs"/>
            </a:endParaRPr>
          </a:p>
        </p:txBody>
      </p:sp>
    </p:spTree>
  </p:cSld>
  <p:clrMapOvr>
    <a:masterClrMapping/>
  </p:clrMapOvr>
  <p:transition spd="slow">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1124745"/>
            <a:ext cx="9144000" cy="5733256"/>
          </a:xfrm>
          <a:prstGeom prst="rect">
            <a:avLst/>
          </a:prstGeom>
          <a:ln>
            <a:noFill/>
          </a:ln>
        </p:spPr>
        <p:style>
          <a:lnRef idx="1">
            <a:schemeClr val="dk1"/>
          </a:lnRef>
          <a:fillRef idx="2">
            <a:schemeClr val="dk1"/>
          </a:fillRef>
          <a:effectRef idx="1">
            <a:schemeClr val="dk1"/>
          </a:effectRef>
          <a:fontRef idx="minor">
            <a:schemeClr val="dk1"/>
          </a:fontRef>
        </p:style>
        <p:txBody>
          <a:bodyPr anchor="ctr"/>
          <a:lstStyle/>
          <a:p>
            <a:pPr algn="ctr">
              <a:defRPr/>
            </a:pPr>
            <a:endParaRPr lang="en-AU"/>
          </a:p>
        </p:txBody>
      </p:sp>
      <p:sp>
        <p:nvSpPr>
          <p:cNvPr id="2" name="Title 1"/>
          <p:cNvSpPr>
            <a:spLocks noGrp="1"/>
          </p:cNvSpPr>
          <p:nvPr>
            <p:ph type="title"/>
          </p:nvPr>
        </p:nvSpPr>
        <p:spPr/>
        <p:txBody>
          <a:bodyPr>
            <a:normAutofit fontScale="90000"/>
          </a:bodyPr>
          <a:lstStyle/>
          <a:p>
            <a:pPr algn="ct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1800" dirty="0" smtClean="0">
                <a:latin typeface="Pristina" pitchFamily="66" charset="0"/>
              </a:rPr>
              <a:t/>
            </a:r>
            <a:br>
              <a:rPr lang="en-AU" sz="1800" dirty="0" smtClean="0">
                <a:latin typeface="Pristina" pitchFamily="66" charset="0"/>
              </a:rPr>
            </a:br>
            <a:endParaRPr lang="en-AU" sz="1800" dirty="0"/>
          </a:p>
        </p:txBody>
      </p:sp>
      <p:sp>
        <p:nvSpPr>
          <p:cNvPr id="12" name="Rectangle 11"/>
          <p:cNvSpPr/>
          <p:nvPr/>
        </p:nvSpPr>
        <p:spPr>
          <a:xfrm>
            <a:off x="0" y="2492896"/>
            <a:ext cx="9144000" cy="923330"/>
          </a:xfrm>
          <a:prstGeom prst="rect">
            <a:avLst/>
          </a:prstGeom>
        </p:spPr>
        <p:txBody>
          <a:bodyPr wrap="square">
            <a:spAutoFit/>
          </a:bodyPr>
          <a:lstStyle/>
          <a:p>
            <a:r>
              <a:rPr lang="en-AU" dirty="0" smtClean="0"/>
              <a:t/>
            </a:r>
            <a:br>
              <a:rPr lang="en-AU" dirty="0" smtClean="0"/>
            </a:br>
            <a:r>
              <a:rPr lang="en-AU" dirty="0" smtClean="0"/>
              <a:t/>
            </a:r>
            <a:br>
              <a:rPr lang="en-AU" dirty="0" smtClean="0"/>
            </a:br>
            <a:endParaRPr lang="en-AU" dirty="0"/>
          </a:p>
        </p:txBody>
      </p:sp>
      <p:sp>
        <p:nvSpPr>
          <p:cNvPr id="18" name="Title 8"/>
          <p:cNvSpPr txBox="1">
            <a:spLocks/>
          </p:cNvSpPr>
          <p:nvPr/>
        </p:nvSpPr>
        <p:spPr>
          <a:xfrm>
            <a:off x="251520" y="332656"/>
            <a:ext cx="8686800" cy="841248"/>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AU" sz="3600" b="0" i="1" u="none" strike="noStrike" kern="1200" cap="all" spc="0" normalizeH="0" baseline="0" noProof="0" dirty="0">
              <a:ln>
                <a:noFill/>
              </a:ln>
              <a:solidFill>
                <a:schemeClr val="tx2"/>
              </a:solidFill>
              <a:effectLst>
                <a:reflection blurRad="12700" stA="48000" endA="300" endPos="55000" dir="5400000" sy="-90000" algn="bl" rotWithShape="0"/>
              </a:effectLst>
              <a:uLnTx/>
              <a:uFillTx/>
              <a:latin typeface="+mj-lt"/>
              <a:ea typeface="+mj-ea"/>
              <a:cs typeface="+mj-cs"/>
            </a:endParaRPr>
          </a:p>
        </p:txBody>
      </p:sp>
      <p:pic>
        <p:nvPicPr>
          <p:cNvPr id="8" name="Picture 1"/>
          <p:cNvPicPr>
            <a:picLocks noChangeAspect="1"/>
          </p:cNvPicPr>
          <p:nvPr/>
        </p:nvPicPr>
        <p:blipFill>
          <a:blip r:embed="rId2" cstate="print"/>
          <a:srcRect/>
          <a:stretch>
            <a:fillRect/>
          </a:stretch>
        </p:blipFill>
        <p:spPr bwMode="auto">
          <a:xfrm>
            <a:off x="611188" y="1484313"/>
            <a:ext cx="2338387" cy="5168900"/>
          </a:xfrm>
          <a:prstGeom prst="rect">
            <a:avLst/>
          </a:prstGeom>
          <a:ln>
            <a:noFill/>
          </a:ln>
          <a:effectLst>
            <a:outerShdw blurRad="190500" algn="tl" rotWithShape="0">
              <a:srgbClr val="000000">
                <a:alpha val="70000"/>
              </a:srgbClr>
            </a:outerShdw>
          </a:effectLst>
          <a:extLst>
            <a:ext uri="{909E8E84-426E-40DD-AFC4-6F175D3DCCD1}"/>
            <a:ext uri="{91240B29-F687-4F45-9708-019B960494DF}"/>
          </a:extLst>
        </p:spPr>
      </p:pic>
      <p:pic>
        <p:nvPicPr>
          <p:cNvPr id="9" name="Picture 3"/>
          <p:cNvPicPr>
            <a:picLocks noChangeAspect="1"/>
          </p:cNvPicPr>
          <p:nvPr/>
        </p:nvPicPr>
        <p:blipFill>
          <a:blip r:embed="rId3" cstate="print"/>
          <a:srcRect/>
          <a:stretch>
            <a:fillRect/>
          </a:stretch>
        </p:blipFill>
        <p:spPr bwMode="auto">
          <a:xfrm>
            <a:off x="3059113" y="3205163"/>
            <a:ext cx="5703887" cy="1873250"/>
          </a:xfrm>
          <a:prstGeom prst="rect">
            <a:avLst/>
          </a:prstGeom>
          <a:ln>
            <a:noFill/>
          </a:ln>
          <a:effectLst>
            <a:outerShdw blurRad="190500" algn="tl" rotWithShape="0">
              <a:srgbClr val="000000">
                <a:alpha val="70000"/>
              </a:srgbClr>
            </a:outerShdw>
          </a:effectLst>
          <a:extLst>
            <a:ext uri="{909E8E84-426E-40DD-AFC4-6F175D3DCCD1}"/>
            <a:ext uri="{91240B29-F687-4F45-9708-019B960494DF}"/>
          </a:extLst>
        </p:spPr>
      </p:pic>
    </p:spTree>
  </p:cSld>
  <p:clrMapOvr>
    <a:masterClrMapping/>
  </p:clrMapOvr>
  <p:transition spd="slow">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1800" dirty="0" smtClean="0">
                <a:latin typeface="Pristina" pitchFamily="66" charset="0"/>
              </a:rPr>
              <a:t/>
            </a:r>
            <a:br>
              <a:rPr lang="en-AU" sz="1800" dirty="0" smtClean="0">
                <a:latin typeface="Pristina" pitchFamily="66" charset="0"/>
              </a:rPr>
            </a:br>
            <a:endParaRPr lang="en-AU" sz="1800" dirty="0"/>
          </a:p>
        </p:txBody>
      </p:sp>
      <p:sp>
        <p:nvSpPr>
          <p:cNvPr id="12" name="Rectangle 11"/>
          <p:cNvSpPr/>
          <p:nvPr/>
        </p:nvSpPr>
        <p:spPr>
          <a:xfrm>
            <a:off x="0" y="2492896"/>
            <a:ext cx="9144000" cy="923330"/>
          </a:xfrm>
          <a:prstGeom prst="rect">
            <a:avLst/>
          </a:prstGeom>
        </p:spPr>
        <p:txBody>
          <a:bodyPr wrap="square">
            <a:spAutoFit/>
          </a:bodyPr>
          <a:lstStyle/>
          <a:p>
            <a:r>
              <a:rPr lang="en-AU" dirty="0" smtClean="0"/>
              <a:t/>
            </a:r>
            <a:br>
              <a:rPr lang="en-AU" dirty="0" smtClean="0"/>
            </a:br>
            <a:r>
              <a:rPr lang="en-AU" dirty="0" smtClean="0"/>
              <a:t/>
            </a:r>
            <a:br>
              <a:rPr lang="en-AU" dirty="0" smtClean="0"/>
            </a:br>
            <a:endParaRPr lang="en-AU" dirty="0"/>
          </a:p>
        </p:txBody>
      </p:sp>
      <p:sp>
        <p:nvSpPr>
          <p:cNvPr id="18" name="Title 8"/>
          <p:cNvSpPr txBox="1">
            <a:spLocks/>
          </p:cNvSpPr>
          <p:nvPr/>
        </p:nvSpPr>
        <p:spPr>
          <a:xfrm>
            <a:off x="251520" y="332656"/>
            <a:ext cx="8686800" cy="841248"/>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AU" sz="3600" b="0" i="1" u="none" strike="noStrike" kern="1200" cap="all" spc="0" normalizeH="0" baseline="0" noProof="0" dirty="0">
              <a:ln>
                <a:noFill/>
              </a:ln>
              <a:solidFill>
                <a:schemeClr val="tx2"/>
              </a:solidFill>
              <a:effectLst>
                <a:reflection blurRad="12700" stA="48000" endA="300" endPos="55000" dir="5400000" sy="-90000" algn="bl" rotWithShape="0"/>
              </a:effectLst>
              <a:uLnTx/>
              <a:uFillTx/>
              <a:latin typeface="+mj-lt"/>
              <a:ea typeface="+mj-ea"/>
              <a:cs typeface="+mj-cs"/>
            </a:endParaRPr>
          </a:p>
        </p:txBody>
      </p:sp>
      <p:sp>
        <p:nvSpPr>
          <p:cNvPr id="9" name="Rectangle 8"/>
          <p:cNvSpPr/>
          <p:nvPr/>
        </p:nvSpPr>
        <p:spPr>
          <a:xfrm>
            <a:off x="0" y="1124745"/>
            <a:ext cx="9144000" cy="5733256"/>
          </a:xfrm>
          <a:prstGeom prst="rect">
            <a:avLst/>
          </a:prstGeom>
          <a:ln>
            <a:noFill/>
          </a:ln>
        </p:spPr>
        <p:style>
          <a:lnRef idx="1">
            <a:schemeClr val="dk1"/>
          </a:lnRef>
          <a:fillRef idx="2">
            <a:schemeClr val="dk1"/>
          </a:fillRef>
          <a:effectRef idx="1">
            <a:schemeClr val="dk1"/>
          </a:effectRef>
          <a:fontRef idx="minor">
            <a:schemeClr val="dk1"/>
          </a:fontRef>
        </p:style>
        <p:txBody>
          <a:bodyPr anchor="ctr"/>
          <a:lstStyle/>
          <a:p>
            <a:pPr algn="ctr">
              <a:defRPr/>
            </a:pPr>
            <a:endParaRPr lang="en-AU"/>
          </a:p>
        </p:txBody>
      </p:sp>
      <p:pic>
        <p:nvPicPr>
          <p:cNvPr id="10" name="Content Placeholder 2"/>
          <p:cNvPicPr>
            <a:picLocks noGrp="1" noChangeAspect="1"/>
          </p:cNvPicPr>
          <p:nvPr>
            <p:ph idx="1"/>
          </p:nvPr>
        </p:nvPicPr>
        <p:blipFill>
          <a:blip r:embed="rId2" cstate="print"/>
          <a:srcRect/>
          <a:stretch>
            <a:fillRect/>
          </a:stretch>
        </p:blipFill>
        <p:spPr>
          <a:xfrm>
            <a:off x="1733550" y="1487488"/>
            <a:ext cx="5532438" cy="5295900"/>
          </a:xfrm>
          <a:effectLst>
            <a:outerShdw blurRad="190500" algn="tl" rotWithShape="0">
              <a:srgbClr val="000000">
                <a:alpha val="70000"/>
              </a:srgbClr>
            </a:outerShdw>
          </a:effectLst>
        </p:spPr>
      </p:pic>
    </p:spTree>
  </p:cSld>
  <p:clrMapOvr>
    <a:masterClrMapping/>
  </p:clrMapOvr>
  <p:transition spd="slow">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1052737"/>
            <a:ext cx="9144000" cy="5805264"/>
          </a:xfrm>
          <a:prstGeom prst="rect">
            <a:avLst/>
          </a:prstGeom>
          <a:ln>
            <a:noFill/>
          </a:ln>
        </p:spPr>
        <p:style>
          <a:lnRef idx="1">
            <a:schemeClr val="dk1"/>
          </a:lnRef>
          <a:fillRef idx="2">
            <a:schemeClr val="dk1"/>
          </a:fillRef>
          <a:effectRef idx="1">
            <a:schemeClr val="dk1"/>
          </a:effectRef>
          <a:fontRef idx="minor">
            <a:schemeClr val="dk1"/>
          </a:fontRef>
        </p:style>
        <p:txBody>
          <a:bodyPr anchor="ctr"/>
          <a:lstStyle/>
          <a:p>
            <a:pPr algn="ctr">
              <a:defRPr/>
            </a:pPr>
            <a:endParaRPr lang="en-AU"/>
          </a:p>
        </p:txBody>
      </p:sp>
      <p:graphicFrame>
        <p:nvGraphicFramePr>
          <p:cNvPr id="4" name="Content Placeholder 3"/>
          <p:cNvGraphicFramePr>
            <a:graphicFrameLocks noChangeAspect="1"/>
          </p:cNvGraphicFramePr>
          <p:nvPr>
            <p:ph idx="1"/>
          </p:nvPr>
        </p:nvGraphicFramePr>
        <p:xfrm>
          <a:off x="2771801" y="1194879"/>
          <a:ext cx="4052328" cy="5663122"/>
        </p:xfrm>
        <a:graphic>
          <a:graphicData uri="http://schemas.openxmlformats.org/presentationml/2006/ole">
            <p:oleObj spid="_x0000_s44034" name="Acrobat Document" r:id="rId3" imgW="8123810" imgH="11352381" progId="AcroExch.Document.7">
              <p:embed/>
            </p:oleObj>
          </a:graphicData>
        </a:graphic>
      </p:graphicFrame>
    </p:spTree>
  </p:cSld>
  <p:clrMapOvr>
    <a:masterClrMapping/>
  </p:clrMapOvr>
  <p:transition spd="slow">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1800" dirty="0" smtClean="0">
                <a:latin typeface="Pristina" pitchFamily="66" charset="0"/>
              </a:rPr>
              <a:t/>
            </a:r>
            <a:br>
              <a:rPr lang="en-AU" sz="1800" dirty="0" smtClean="0">
                <a:latin typeface="Pristina" pitchFamily="66" charset="0"/>
              </a:rPr>
            </a:br>
            <a:endParaRPr lang="en-AU" sz="1800" dirty="0"/>
          </a:p>
        </p:txBody>
      </p:sp>
      <p:sp>
        <p:nvSpPr>
          <p:cNvPr id="13" name="Content Placeholder 12"/>
          <p:cNvSpPr>
            <a:spLocks noGrp="1"/>
          </p:cNvSpPr>
          <p:nvPr>
            <p:ph idx="1"/>
          </p:nvPr>
        </p:nvSpPr>
        <p:spPr>
          <a:xfrm>
            <a:off x="323528" y="1484784"/>
            <a:ext cx="4608512" cy="5040560"/>
          </a:xfrm>
        </p:spPr>
        <p:txBody>
          <a:bodyPr>
            <a:normAutofit fontScale="55000" lnSpcReduction="20000"/>
          </a:bodyPr>
          <a:lstStyle/>
          <a:p>
            <a:r>
              <a:rPr lang="en-AU" b="1" dirty="0" smtClean="0"/>
              <a:t>Economic</a:t>
            </a:r>
          </a:p>
          <a:p>
            <a:pPr lvl="1"/>
            <a:r>
              <a:rPr lang="en-AU" b="1" dirty="0" smtClean="0"/>
              <a:t>Energy and water saving (saves consumers money over time)</a:t>
            </a:r>
          </a:p>
          <a:p>
            <a:pPr lvl="1"/>
            <a:r>
              <a:rPr lang="en-AU" b="1" dirty="0" smtClean="0"/>
              <a:t>Increased property values (ACT study)</a:t>
            </a:r>
          </a:p>
          <a:p>
            <a:pPr lvl="1"/>
            <a:r>
              <a:rPr lang="en-AU" b="1" dirty="0" smtClean="0"/>
              <a:t>Decreased </a:t>
            </a:r>
            <a:r>
              <a:rPr lang="en-AU" b="1" dirty="0" err="1" smtClean="0"/>
              <a:t>infrastucture</a:t>
            </a:r>
            <a:r>
              <a:rPr lang="en-AU" b="1" dirty="0" smtClean="0"/>
              <a:t> strain</a:t>
            </a:r>
          </a:p>
          <a:p>
            <a:pPr lvl="1"/>
            <a:r>
              <a:rPr lang="en-AU" b="1" dirty="0" smtClean="0"/>
              <a:t>Building costs can be lower (e.g. smaller footprints with better use of space)</a:t>
            </a:r>
          </a:p>
          <a:p>
            <a:pPr lvl="1"/>
            <a:endParaRPr lang="en-AU" b="1" dirty="0" smtClean="0"/>
          </a:p>
          <a:p>
            <a:r>
              <a:rPr lang="en-AU" b="1" dirty="0" smtClean="0"/>
              <a:t>Environmental</a:t>
            </a:r>
          </a:p>
          <a:p>
            <a:pPr lvl="1"/>
            <a:r>
              <a:rPr lang="en-AU" b="1" dirty="0" smtClean="0"/>
              <a:t>Waste reduction</a:t>
            </a:r>
          </a:p>
          <a:p>
            <a:pPr lvl="1"/>
            <a:r>
              <a:rPr lang="en-AU" b="1" dirty="0" smtClean="0"/>
              <a:t>C02 </a:t>
            </a:r>
            <a:r>
              <a:rPr lang="en-AU" b="1" dirty="0" err="1" smtClean="0"/>
              <a:t>emmission</a:t>
            </a:r>
            <a:r>
              <a:rPr lang="en-AU" b="1" dirty="0" smtClean="0"/>
              <a:t> reduction</a:t>
            </a:r>
          </a:p>
          <a:p>
            <a:pPr lvl="1"/>
            <a:r>
              <a:rPr lang="en-AU" b="1" dirty="0" smtClean="0"/>
              <a:t>Water conservation</a:t>
            </a:r>
          </a:p>
          <a:p>
            <a:pPr lvl="1"/>
            <a:r>
              <a:rPr lang="en-AU" b="1" dirty="0" smtClean="0"/>
              <a:t>Temperature moderation</a:t>
            </a:r>
          </a:p>
          <a:p>
            <a:pPr lvl="1"/>
            <a:r>
              <a:rPr lang="en-AU" b="1" dirty="0" smtClean="0"/>
              <a:t>Stormwater management</a:t>
            </a:r>
          </a:p>
          <a:p>
            <a:pPr lvl="1">
              <a:buNone/>
            </a:pPr>
            <a:endParaRPr lang="en-AU" b="1" dirty="0" smtClean="0"/>
          </a:p>
          <a:p>
            <a:r>
              <a:rPr lang="en-AU" b="1" dirty="0" smtClean="0"/>
              <a:t>Social</a:t>
            </a:r>
          </a:p>
          <a:p>
            <a:pPr lvl="1"/>
            <a:r>
              <a:rPr lang="en-AU" b="1" dirty="0" smtClean="0"/>
              <a:t>Comfort</a:t>
            </a:r>
          </a:p>
          <a:p>
            <a:pPr lvl="1"/>
            <a:r>
              <a:rPr lang="en-AU" b="1" dirty="0" smtClean="0"/>
              <a:t>Health</a:t>
            </a:r>
          </a:p>
          <a:p>
            <a:pPr lvl="1"/>
            <a:r>
              <a:rPr lang="en-AU" b="1" dirty="0" smtClean="0"/>
              <a:t>Flexibility (e.g. Lifetime homes)</a:t>
            </a:r>
          </a:p>
          <a:p>
            <a:endParaRPr lang="en-AU" b="1" dirty="0" smtClean="0">
              <a:solidFill>
                <a:srgbClr val="FF0000"/>
              </a:solidFill>
            </a:endParaRPr>
          </a:p>
          <a:p>
            <a:endParaRPr lang="en-AU" b="1" dirty="0" smtClean="0">
              <a:solidFill>
                <a:srgbClr val="FF0000"/>
              </a:solidFill>
            </a:endParaRPr>
          </a:p>
          <a:p>
            <a:endParaRPr lang="en-AU" b="1" dirty="0">
              <a:solidFill>
                <a:srgbClr val="FF0000"/>
              </a:solidFill>
            </a:endParaRPr>
          </a:p>
        </p:txBody>
      </p:sp>
      <p:sp>
        <p:nvSpPr>
          <p:cNvPr id="12" name="Rectangle 11"/>
          <p:cNvSpPr/>
          <p:nvPr/>
        </p:nvSpPr>
        <p:spPr>
          <a:xfrm>
            <a:off x="0" y="2492896"/>
            <a:ext cx="9144000" cy="923330"/>
          </a:xfrm>
          <a:prstGeom prst="rect">
            <a:avLst/>
          </a:prstGeom>
        </p:spPr>
        <p:txBody>
          <a:bodyPr wrap="square">
            <a:spAutoFit/>
          </a:bodyPr>
          <a:lstStyle/>
          <a:p>
            <a:r>
              <a:rPr lang="en-AU" dirty="0" smtClean="0"/>
              <a:t/>
            </a:r>
            <a:br>
              <a:rPr lang="en-AU" dirty="0" smtClean="0"/>
            </a:br>
            <a:r>
              <a:rPr lang="en-AU" dirty="0" smtClean="0"/>
              <a:t/>
            </a:r>
            <a:br>
              <a:rPr lang="en-AU" dirty="0" smtClean="0"/>
            </a:br>
            <a:endParaRPr lang="en-AU" dirty="0"/>
          </a:p>
        </p:txBody>
      </p:sp>
      <p:sp>
        <p:nvSpPr>
          <p:cNvPr id="18" name="Title 8"/>
          <p:cNvSpPr txBox="1">
            <a:spLocks/>
          </p:cNvSpPr>
          <p:nvPr/>
        </p:nvSpPr>
        <p:spPr>
          <a:xfrm>
            <a:off x="251520" y="332656"/>
            <a:ext cx="8686800" cy="841248"/>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AU" sz="3600" b="0" i="1"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t>Key </a:t>
            </a:r>
            <a:r>
              <a:rPr kumimoji="0" lang="en-AU" sz="3600" b="0" i="1"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t>benefits of sustainable housing</a:t>
            </a:r>
            <a:endParaRPr kumimoji="0" lang="en-AU" sz="3600" b="0" i="1" u="none" strike="noStrike" kern="1200" cap="all" spc="0" normalizeH="0" baseline="0" noProof="0" dirty="0">
              <a:ln>
                <a:noFill/>
              </a:ln>
              <a:solidFill>
                <a:schemeClr val="tx2"/>
              </a:solidFill>
              <a:effectLst>
                <a:reflection blurRad="12700" stA="48000" endA="300" endPos="55000" dir="5400000" sy="-90000" algn="bl" rotWithShape="0"/>
              </a:effectLst>
              <a:uLnTx/>
              <a:uFillTx/>
              <a:latin typeface="+mj-lt"/>
              <a:ea typeface="+mj-ea"/>
              <a:cs typeface="+mj-cs"/>
            </a:endParaRPr>
          </a:p>
        </p:txBody>
      </p:sp>
      <p:pic>
        <p:nvPicPr>
          <p:cNvPr id="7" name="Picture 6" descr="\\Server\gah\DESIGN\AWARDS\sustainable display images\front_twilight_kenick_thn.jpg"/>
          <p:cNvPicPr>
            <a:picLocks noChangeAspect="1" noChangeArrowheads="1"/>
          </p:cNvPicPr>
          <p:nvPr/>
        </p:nvPicPr>
        <p:blipFill>
          <a:blip r:embed="rId2" cstate="print"/>
          <a:srcRect r="-2"/>
          <a:stretch>
            <a:fillRect/>
          </a:stretch>
        </p:blipFill>
        <p:spPr bwMode="auto">
          <a:xfrm>
            <a:off x="4644008" y="3068960"/>
            <a:ext cx="4341415" cy="305826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1800" dirty="0" smtClean="0">
                <a:latin typeface="Pristina" pitchFamily="66" charset="0"/>
              </a:rPr>
              <a:t/>
            </a:r>
            <a:br>
              <a:rPr lang="en-AU" sz="1800" dirty="0" smtClean="0">
                <a:latin typeface="Pristina" pitchFamily="66" charset="0"/>
              </a:rPr>
            </a:br>
            <a:endParaRPr lang="en-AU" sz="1800" dirty="0"/>
          </a:p>
        </p:txBody>
      </p:sp>
      <p:sp>
        <p:nvSpPr>
          <p:cNvPr id="13" name="Content Placeholder 12"/>
          <p:cNvSpPr>
            <a:spLocks noGrp="1"/>
          </p:cNvSpPr>
          <p:nvPr>
            <p:ph sz="quarter" idx="2"/>
          </p:nvPr>
        </p:nvSpPr>
        <p:spPr>
          <a:xfrm>
            <a:off x="251520" y="1340768"/>
            <a:ext cx="4290556" cy="3941763"/>
          </a:xfrm>
        </p:spPr>
        <p:txBody>
          <a:bodyPr>
            <a:normAutofit/>
          </a:bodyPr>
          <a:lstStyle/>
          <a:p>
            <a:pPr>
              <a:buNone/>
            </a:pPr>
            <a:endParaRPr lang="en-AU" b="1" dirty="0" smtClean="0">
              <a:solidFill>
                <a:srgbClr val="FF0000"/>
              </a:solidFill>
            </a:endParaRPr>
          </a:p>
          <a:p>
            <a:pPr>
              <a:buNone/>
            </a:pPr>
            <a:endParaRPr lang="en-AU" b="1" dirty="0" smtClean="0">
              <a:solidFill>
                <a:srgbClr val="FF0000"/>
              </a:solidFill>
            </a:endParaRPr>
          </a:p>
          <a:p>
            <a:pPr>
              <a:buNone/>
            </a:pPr>
            <a:endParaRPr lang="en-AU" b="1" dirty="0">
              <a:solidFill>
                <a:srgbClr val="FF0000"/>
              </a:solidFill>
            </a:endParaRPr>
          </a:p>
        </p:txBody>
      </p:sp>
      <p:sp>
        <p:nvSpPr>
          <p:cNvPr id="12" name="Rectangle 11"/>
          <p:cNvSpPr/>
          <p:nvPr/>
        </p:nvSpPr>
        <p:spPr>
          <a:xfrm>
            <a:off x="0" y="2492896"/>
            <a:ext cx="9144000" cy="923330"/>
          </a:xfrm>
          <a:prstGeom prst="rect">
            <a:avLst/>
          </a:prstGeom>
        </p:spPr>
        <p:txBody>
          <a:bodyPr wrap="square">
            <a:spAutoFit/>
          </a:bodyPr>
          <a:lstStyle/>
          <a:p>
            <a:r>
              <a:rPr lang="en-AU" dirty="0" smtClean="0"/>
              <a:t/>
            </a:r>
            <a:br>
              <a:rPr lang="en-AU" dirty="0" smtClean="0"/>
            </a:br>
            <a:r>
              <a:rPr lang="en-AU" dirty="0" smtClean="0"/>
              <a:t/>
            </a:r>
            <a:br>
              <a:rPr lang="en-AU" dirty="0" smtClean="0"/>
            </a:br>
            <a:endParaRPr lang="en-AU" dirty="0"/>
          </a:p>
        </p:txBody>
      </p:sp>
      <p:sp>
        <p:nvSpPr>
          <p:cNvPr id="18" name="Title 8"/>
          <p:cNvSpPr txBox="1">
            <a:spLocks/>
          </p:cNvSpPr>
          <p:nvPr/>
        </p:nvSpPr>
        <p:spPr>
          <a:xfrm>
            <a:off x="251520" y="332656"/>
            <a:ext cx="8686800" cy="841248"/>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AU" sz="3600" b="0" i="1"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t>ACT study – Extra</a:t>
            </a:r>
            <a:r>
              <a:rPr kumimoji="0" lang="en-AU" sz="3600" b="0" i="1" u="none" strike="noStrike" kern="1200" cap="all" spc="0" normalizeH="0" noProof="0" dirty="0" smtClean="0">
                <a:ln>
                  <a:noFill/>
                </a:ln>
                <a:solidFill>
                  <a:schemeClr val="tx2"/>
                </a:solidFill>
                <a:effectLst>
                  <a:reflection blurRad="12700" stA="48000" endA="300" endPos="55000" dir="5400000" sy="-90000" algn="bl" rotWithShape="0"/>
                </a:effectLst>
                <a:uLnTx/>
                <a:uFillTx/>
                <a:latin typeface="+mj-lt"/>
                <a:ea typeface="+mj-ea"/>
                <a:cs typeface="+mj-cs"/>
              </a:rPr>
              <a:t> </a:t>
            </a:r>
            <a:r>
              <a:rPr kumimoji="0" lang="en-AU" sz="3600" b="0" i="1"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t>3% per star</a:t>
            </a:r>
            <a:endParaRPr kumimoji="0" lang="en-AU" sz="3600" b="0" i="1" u="none" strike="noStrike" kern="1200" cap="all" spc="0" normalizeH="0" baseline="0" noProof="0" dirty="0">
              <a:ln>
                <a:noFill/>
              </a:ln>
              <a:solidFill>
                <a:schemeClr val="tx2"/>
              </a:solidFill>
              <a:effectLst>
                <a:reflection blurRad="12700" stA="48000" endA="300" endPos="55000" dir="5400000" sy="-90000" algn="bl" rotWithShape="0"/>
              </a:effectLst>
              <a:uLnTx/>
              <a:uFillTx/>
              <a:latin typeface="+mj-lt"/>
              <a:ea typeface="+mj-ea"/>
              <a:cs typeface="+mj-cs"/>
            </a:endParaRPr>
          </a:p>
        </p:txBody>
      </p:sp>
      <p:sp>
        <p:nvSpPr>
          <p:cNvPr id="9" name="Rectangle 8"/>
          <p:cNvSpPr/>
          <p:nvPr/>
        </p:nvSpPr>
        <p:spPr>
          <a:xfrm>
            <a:off x="3059832" y="1556792"/>
            <a:ext cx="5112568" cy="4185761"/>
          </a:xfrm>
          <a:prstGeom prst="rect">
            <a:avLst/>
          </a:prstGeom>
        </p:spPr>
        <p:txBody>
          <a:bodyPr wrap="square">
            <a:spAutoFit/>
          </a:bodyPr>
          <a:lstStyle/>
          <a:p>
            <a:r>
              <a:rPr lang="en-AU" sz="1400" dirty="0" smtClean="0">
                <a:solidFill>
                  <a:schemeClr val="accent1">
                    <a:lumMod val="50000"/>
                  </a:schemeClr>
                </a:solidFill>
              </a:rPr>
              <a:t>In 2007, the Department of the Environment, Water, Heritage and the Arts (DEWHA) commissioned the Australian Bureau of Statistics (ABS) to produce a statistical report modelling the relationship between the energy efficiency rating (EER) of houses and house prices in the Australian Capital Territory (ACT</a:t>
            </a:r>
            <a:r>
              <a:rPr lang="en-AU" sz="1400" dirty="0" smtClean="0">
                <a:solidFill>
                  <a:schemeClr val="accent1">
                    <a:lumMod val="50000"/>
                  </a:schemeClr>
                </a:solidFill>
              </a:rPr>
              <a:t>).</a:t>
            </a:r>
          </a:p>
          <a:p>
            <a:endParaRPr lang="en-AU" sz="1400" dirty="0" smtClean="0">
              <a:solidFill>
                <a:schemeClr val="accent1">
                  <a:lumMod val="50000"/>
                </a:schemeClr>
              </a:solidFill>
            </a:endParaRPr>
          </a:p>
          <a:p>
            <a:r>
              <a:rPr lang="en-AU" sz="1400" dirty="0" smtClean="0">
                <a:solidFill>
                  <a:schemeClr val="accent1">
                    <a:lumMod val="50000"/>
                  </a:schemeClr>
                </a:solidFill>
              </a:rPr>
              <a:t>It </a:t>
            </a:r>
            <a:r>
              <a:rPr lang="en-AU" sz="1400" dirty="0" smtClean="0">
                <a:solidFill>
                  <a:schemeClr val="accent1">
                    <a:lumMod val="50000"/>
                  </a:schemeClr>
                </a:solidFill>
              </a:rPr>
              <a:t>shows that the ACT housing market, which in 1999 became the first jurisdiction in Australia to introduce mandatory energy disclosure for all houses on the market, </a:t>
            </a:r>
            <a:r>
              <a:rPr lang="en-AU" sz="1400" b="1" dirty="0" smtClean="0">
                <a:solidFill>
                  <a:schemeClr val="accent1">
                    <a:lumMod val="50000"/>
                  </a:schemeClr>
                </a:solidFill>
              </a:rPr>
              <a:t>places a higher value on energy efficiency and suggests that ‘location, location, EER’ has replaced the traditional real estate mantra of ‘location, location, location’ in the ACT</a:t>
            </a:r>
            <a:r>
              <a:rPr lang="en-AU" sz="1400" dirty="0" smtClean="0">
                <a:solidFill>
                  <a:schemeClr val="accent1">
                    <a:lumMod val="50000"/>
                  </a:schemeClr>
                </a:solidFill>
              </a:rPr>
              <a:t>.</a:t>
            </a:r>
          </a:p>
          <a:p>
            <a:endParaRPr lang="en-AU" sz="1400" dirty="0" smtClean="0">
              <a:solidFill>
                <a:schemeClr val="accent1">
                  <a:lumMod val="50000"/>
                </a:schemeClr>
              </a:solidFill>
            </a:endParaRPr>
          </a:p>
          <a:p>
            <a:r>
              <a:rPr lang="en-AU" sz="1400" dirty="0" smtClean="0">
                <a:solidFill>
                  <a:schemeClr val="accent1">
                    <a:lumMod val="50000"/>
                  </a:schemeClr>
                </a:solidFill>
              </a:rPr>
              <a:t>The study looked at whether a relationship exists between the EER of a house and sale price using data from 2005 and 2006 and found that a statistically significant relationship does exist. </a:t>
            </a:r>
            <a:r>
              <a:rPr lang="en-AU" sz="1400" b="1" dirty="0" smtClean="0">
                <a:solidFill>
                  <a:schemeClr val="accent1">
                    <a:lumMod val="50000"/>
                  </a:schemeClr>
                </a:solidFill>
              </a:rPr>
              <a:t>This means, if a house has a higher EER than another house, but in all other respects the houses are the same, the house with the higher EER will command a higher price.</a:t>
            </a:r>
            <a:endParaRPr lang="en-AU" sz="1400" b="1" dirty="0">
              <a:solidFill>
                <a:schemeClr val="accent1">
                  <a:lumMod val="50000"/>
                </a:schemeClr>
              </a:solidFill>
            </a:endParaRPr>
          </a:p>
        </p:txBody>
      </p:sp>
      <p:pic>
        <p:nvPicPr>
          <p:cNvPr id="20482" name="Picture 2" descr="Energy Efficiency Rating and House Price in the ACT Cover"/>
          <p:cNvPicPr>
            <a:picLocks noChangeAspect="1" noChangeArrowheads="1"/>
          </p:cNvPicPr>
          <p:nvPr/>
        </p:nvPicPr>
        <p:blipFill>
          <a:blip r:embed="rId2" cstate="print"/>
          <a:srcRect/>
          <a:stretch>
            <a:fillRect/>
          </a:stretch>
        </p:blipFill>
        <p:spPr bwMode="auto">
          <a:xfrm>
            <a:off x="1115616" y="2780928"/>
            <a:ext cx="1714500" cy="2333626"/>
          </a:xfrm>
          <a:prstGeom prst="rect">
            <a:avLst/>
          </a:prstGeom>
          <a:noFill/>
        </p:spPr>
      </p:pic>
    </p:spTree>
  </p:cSld>
  <p:clrMapOvr>
    <a:masterClrMapping/>
  </p:clrMapOvr>
  <p:transition spd="slow">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1800" dirty="0" smtClean="0">
                <a:latin typeface="Pristina" pitchFamily="66" charset="0"/>
              </a:rPr>
              <a:t/>
            </a:r>
            <a:br>
              <a:rPr lang="en-AU" sz="1800" dirty="0" smtClean="0">
                <a:latin typeface="Pristina" pitchFamily="66" charset="0"/>
              </a:rPr>
            </a:br>
            <a:endParaRPr lang="en-AU" sz="1800" dirty="0"/>
          </a:p>
        </p:txBody>
      </p:sp>
      <p:sp>
        <p:nvSpPr>
          <p:cNvPr id="13" name="Content Placeholder 12"/>
          <p:cNvSpPr>
            <a:spLocks noGrp="1"/>
          </p:cNvSpPr>
          <p:nvPr>
            <p:ph sz="quarter" idx="2"/>
          </p:nvPr>
        </p:nvSpPr>
        <p:spPr>
          <a:xfrm>
            <a:off x="251520" y="1340768"/>
            <a:ext cx="8892480" cy="4896544"/>
          </a:xfrm>
        </p:spPr>
        <p:txBody>
          <a:bodyPr>
            <a:normAutofit lnSpcReduction="10000"/>
          </a:bodyPr>
          <a:lstStyle/>
          <a:p>
            <a:pPr marL="457200" indent="-457200">
              <a:buFont typeface="+mj-lt"/>
              <a:buAutoNum type="arabicPeriod"/>
            </a:pPr>
            <a:r>
              <a:rPr lang="en-AU" b="1" dirty="0" smtClean="0">
                <a:solidFill>
                  <a:srgbClr val="0070C0"/>
                </a:solidFill>
              </a:rPr>
              <a:t>A very competitive established homes market</a:t>
            </a:r>
          </a:p>
          <a:p>
            <a:pPr marL="457200" indent="-457200">
              <a:buNone/>
            </a:pPr>
            <a:r>
              <a:rPr lang="en-AU" b="1" dirty="0" smtClean="0">
                <a:solidFill>
                  <a:schemeClr val="accent1">
                    <a:lumMod val="50000"/>
                  </a:schemeClr>
                </a:solidFill>
              </a:rPr>
              <a:t>	</a:t>
            </a:r>
            <a:r>
              <a:rPr lang="en-AU" sz="1600" b="1" dirty="0" smtClean="0">
                <a:solidFill>
                  <a:schemeClr val="accent1">
                    <a:lumMod val="50000"/>
                  </a:schemeClr>
                </a:solidFill>
              </a:rPr>
              <a:t>These homes would have cost less to build as built at a time when lower regulatory requirements were in place (e.g. Energy efficiency, cyclone requirements (garage doors) and health and safety).</a:t>
            </a:r>
          </a:p>
          <a:p>
            <a:pPr marL="457200" indent="-457200">
              <a:buFont typeface="+mj-lt"/>
              <a:buAutoNum type="arabicPeriod" startAt="2"/>
            </a:pPr>
            <a:r>
              <a:rPr lang="en-AU" b="1" dirty="0" smtClean="0">
                <a:solidFill>
                  <a:srgbClr val="0070C0"/>
                </a:solidFill>
              </a:rPr>
              <a:t>Cheaper new house and land packages (speculative homes)</a:t>
            </a:r>
          </a:p>
          <a:p>
            <a:pPr marL="457200" indent="-457200">
              <a:buNone/>
            </a:pPr>
            <a:r>
              <a:rPr lang="en-AU" b="1" dirty="0" smtClean="0">
                <a:solidFill>
                  <a:schemeClr val="accent1">
                    <a:lumMod val="50000"/>
                  </a:schemeClr>
                </a:solidFill>
              </a:rPr>
              <a:t>	</a:t>
            </a:r>
            <a:r>
              <a:rPr lang="en-AU" sz="1600" b="1" dirty="0" smtClean="0">
                <a:solidFill>
                  <a:schemeClr val="accent1">
                    <a:lumMod val="50000"/>
                  </a:schemeClr>
                </a:solidFill>
              </a:rPr>
              <a:t>Homes that are built to minimum standards for the first home owner /investor market using  (typically) inferior materials and trades and/or where the builder may also own the land and sell the homes in-house.</a:t>
            </a:r>
          </a:p>
          <a:p>
            <a:pPr marL="457200" indent="-457200">
              <a:buFont typeface="+mj-lt"/>
              <a:buAutoNum type="arabicPeriod" startAt="3"/>
            </a:pPr>
            <a:r>
              <a:rPr lang="en-AU" b="1" dirty="0" smtClean="0">
                <a:solidFill>
                  <a:srgbClr val="0070C0"/>
                </a:solidFill>
              </a:rPr>
              <a:t>Lack of direct comparisons in a quiet market</a:t>
            </a:r>
          </a:p>
          <a:p>
            <a:pPr marL="457200" indent="-457200">
              <a:buNone/>
            </a:pPr>
            <a:r>
              <a:rPr lang="en-AU" sz="2000" b="1" dirty="0" smtClean="0">
                <a:solidFill>
                  <a:schemeClr val="accent1">
                    <a:lumMod val="50000"/>
                  </a:schemeClr>
                </a:solidFill>
              </a:rPr>
              <a:t>	</a:t>
            </a:r>
            <a:r>
              <a:rPr lang="en-AU" sz="1600" b="1" dirty="0" smtClean="0">
                <a:solidFill>
                  <a:schemeClr val="accent1">
                    <a:lumMod val="50000"/>
                  </a:schemeClr>
                </a:solidFill>
              </a:rPr>
              <a:t>Some of the jobs we have are on great blocks in new developments, this means it is often difficult to compare like with like.</a:t>
            </a:r>
          </a:p>
          <a:p>
            <a:pPr marL="457200" indent="-457200">
              <a:buFont typeface="+mj-lt"/>
              <a:buAutoNum type="arabicPeriod" startAt="4"/>
            </a:pPr>
            <a:r>
              <a:rPr lang="en-AU" b="1" dirty="0" smtClean="0">
                <a:solidFill>
                  <a:srgbClr val="0070C0"/>
                </a:solidFill>
              </a:rPr>
              <a:t>Outlay of around $17,000 per home and cost of delays</a:t>
            </a:r>
          </a:p>
          <a:p>
            <a:pPr marL="857250" lvl="1" indent="-457200">
              <a:buNone/>
            </a:pPr>
            <a:r>
              <a:rPr lang="en-AU" sz="1600" b="1" dirty="0" smtClean="0">
                <a:solidFill>
                  <a:schemeClr val="accent1">
                    <a:lumMod val="50000"/>
                  </a:schemeClr>
                </a:solidFill>
              </a:rPr>
              <a:t>Clients with pre-approval go ahead to building contract (and pay a deposit of $5,000).  However, our COSTS are nearer $17,000, yet we cannot reasonably expect this to be paid by clients without formal approval.  This means a BIG risk to builders if contracts then fall over due to finance.  Clients are also upset and confused as they have already </a:t>
            </a:r>
            <a:r>
              <a:rPr lang="en-AU" sz="1600" b="1" dirty="0" err="1" smtClean="0">
                <a:solidFill>
                  <a:schemeClr val="accent1">
                    <a:lumMod val="50000"/>
                  </a:schemeClr>
                </a:solidFill>
              </a:rPr>
              <a:t>recieved</a:t>
            </a:r>
            <a:r>
              <a:rPr lang="en-AU" sz="1600" b="1" dirty="0" smtClean="0">
                <a:solidFill>
                  <a:schemeClr val="accent1">
                    <a:lumMod val="50000"/>
                  </a:schemeClr>
                </a:solidFill>
              </a:rPr>
              <a:t> pre-approval.</a:t>
            </a:r>
          </a:p>
          <a:p>
            <a:pPr marL="457200" indent="-457200">
              <a:buFont typeface="+mj-lt"/>
              <a:buAutoNum type="arabicPeriod" startAt="2"/>
            </a:pPr>
            <a:endParaRPr lang="en-AU" b="1" dirty="0" smtClean="0">
              <a:solidFill>
                <a:schemeClr val="accent1">
                  <a:lumMod val="50000"/>
                </a:schemeClr>
              </a:solidFill>
            </a:endParaRPr>
          </a:p>
          <a:p>
            <a:pPr marL="457200" indent="-457200">
              <a:buFont typeface="+mj-lt"/>
              <a:buAutoNum type="arabicPeriod" startAt="2"/>
            </a:pPr>
            <a:endParaRPr lang="en-AU" b="1" dirty="0" smtClean="0">
              <a:solidFill>
                <a:schemeClr val="accent1">
                  <a:lumMod val="50000"/>
                </a:schemeClr>
              </a:solidFill>
            </a:endParaRPr>
          </a:p>
          <a:p>
            <a:pPr marL="457200" indent="-457200">
              <a:buFont typeface="+mj-lt"/>
              <a:buAutoNum type="arabicPeriod" startAt="2"/>
            </a:pPr>
            <a:endParaRPr lang="en-AU" b="1" dirty="0" smtClean="0">
              <a:solidFill>
                <a:schemeClr val="accent1">
                  <a:lumMod val="50000"/>
                </a:schemeClr>
              </a:solidFill>
            </a:endParaRPr>
          </a:p>
          <a:p>
            <a:pPr marL="857250" lvl="1" indent="-457200">
              <a:buFont typeface="+mj-lt"/>
              <a:buAutoNum type="arabicPeriod"/>
            </a:pPr>
            <a:endParaRPr lang="en-AU" sz="1600" b="1" dirty="0">
              <a:solidFill>
                <a:schemeClr val="accent1">
                  <a:lumMod val="50000"/>
                </a:schemeClr>
              </a:solidFill>
            </a:endParaRPr>
          </a:p>
        </p:txBody>
      </p:sp>
      <p:sp>
        <p:nvSpPr>
          <p:cNvPr id="12" name="Rectangle 11"/>
          <p:cNvSpPr/>
          <p:nvPr/>
        </p:nvSpPr>
        <p:spPr>
          <a:xfrm>
            <a:off x="0" y="1340768"/>
            <a:ext cx="9144000" cy="923330"/>
          </a:xfrm>
          <a:prstGeom prst="rect">
            <a:avLst/>
          </a:prstGeom>
        </p:spPr>
        <p:txBody>
          <a:bodyPr wrap="square">
            <a:spAutoFit/>
          </a:bodyPr>
          <a:lstStyle/>
          <a:p>
            <a:r>
              <a:rPr lang="en-AU" dirty="0" smtClean="0"/>
              <a:t/>
            </a:r>
            <a:br>
              <a:rPr lang="en-AU" dirty="0" smtClean="0"/>
            </a:br>
            <a:r>
              <a:rPr lang="en-AU" dirty="0" smtClean="0"/>
              <a:t/>
            </a:r>
            <a:br>
              <a:rPr lang="en-AU" dirty="0" smtClean="0"/>
            </a:br>
            <a:endParaRPr lang="en-AU" dirty="0"/>
          </a:p>
        </p:txBody>
      </p:sp>
      <p:sp>
        <p:nvSpPr>
          <p:cNvPr id="18" name="Title 8"/>
          <p:cNvSpPr txBox="1">
            <a:spLocks/>
          </p:cNvSpPr>
          <p:nvPr/>
        </p:nvSpPr>
        <p:spPr>
          <a:xfrm>
            <a:off x="251520" y="332656"/>
            <a:ext cx="8686800" cy="841248"/>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AU" sz="3600" b="0" i="1"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t>Issues we (and others face)</a:t>
            </a:r>
            <a:endParaRPr kumimoji="0" lang="en-AU" sz="3600" b="0" i="1" u="none" strike="noStrike" kern="1200" cap="all" spc="0" normalizeH="0" baseline="0" noProof="0" dirty="0">
              <a:ln>
                <a:noFill/>
              </a:ln>
              <a:solidFill>
                <a:schemeClr val="tx2"/>
              </a:solidFill>
              <a:effectLst>
                <a:reflection blurRad="12700" stA="48000" endA="300" endPos="55000" dir="5400000" sy="-90000" algn="bl" rotWithShape="0"/>
              </a:effectLst>
              <a:uLnTx/>
              <a:uFillTx/>
              <a:latin typeface="+mj-lt"/>
              <a:ea typeface="+mj-ea"/>
              <a:cs typeface="+mj-cs"/>
            </a:endParaRPr>
          </a:p>
        </p:txBody>
      </p:sp>
    </p:spTree>
  </p:cSld>
  <p:clrMapOvr>
    <a:masterClrMapping/>
  </p:clrMapOvr>
  <p:transition spd="slow">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1800" dirty="0" smtClean="0">
                <a:latin typeface="Pristina" pitchFamily="66" charset="0"/>
              </a:rPr>
              <a:t/>
            </a:r>
            <a:br>
              <a:rPr lang="en-AU" sz="1800" dirty="0" smtClean="0">
                <a:latin typeface="Pristina" pitchFamily="66" charset="0"/>
              </a:rPr>
            </a:br>
            <a:endParaRPr lang="en-AU" sz="1800" dirty="0"/>
          </a:p>
        </p:txBody>
      </p:sp>
      <p:sp>
        <p:nvSpPr>
          <p:cNvPr id="13" name="Content Placeholder 12"/>
          <p:cNvSpPr>
            <a:spLocks noGrp="1"/>
          </p:cNvSpPr>
          <p:nvPr>
            <p:ph sz="quarter" idx="2"/>
          </p:nvPr>
        </p:nvSpPr>
        <p:spPr>
          <a:xfrm>
            <a:off x="251520" y="1340768"/>
            <a:ext cx="4290556" cy="3941763"/>
          </a:xfrm>
        </p:spPr>
        <p:txBody>
          <a:bodyPr>
            <a:normAutofit/>
          </a:bodyPr>
          <a:lstStyle/>
          <a:p>
            <a:pPr>
              <a:buNone/>
            </a:pPr>
            <a:endParaRPr lang="en-AU" b="1" dirty="0" smtClean="0">
              <a:solidFill>
                <a:srgbClr val="FF0000"/>
              </a:solidFill>
            </a:endParaRPr>
          </a:p>
          <a:p>
            <a:pPr>
              <a:buNone/>
            </a:pPr>
            <a:endParaRPr lang="en-AU" b="1" dirty="0" smtClean="0">
              <a:solidFill>
                <a:srgbClr val="FF0000"/>
              </a:solidFill>
            </a:endParaRPr>
          </a:p>
          <a:p>
            <a:pPr>
              <a:buNone/>
            </a:pPr>
            <a:endParaRPr lang="en-AU" b="1" dirty="0">
              <a:solidFill>
                <a:srgbClr val="FF0000"/>
              </a:solidFill>
            </a:endParaRPr>
          </a:p>
        </p:txBody>
      </p:sp>
      <p:sp>
        <p:nvSpPr>
          <p:cNvPr id="12" name="Rectangle 11"/>
          <p:cNvSpPr/>
          <p:nvPr/>
        </p:nvSpPr>
        <p:spPr>
          <a:xfrm>
            <a:off x="0" y="2492896"/>
            <a:ext cx="9144000" cy="923330"/>
          </a:xfrm>
          <a:prstGeom prst="rect">
            <a:avLst/>
          </a:prstGeom>
        </p:spPr>
        <p:txBody>
          <a:bodyPr wrap="square">
            <a:spAutoFit/>
          </a:bodyPr>
          <a:lstStyle/>
          <a:p>
            <a:r>
              <a:rPr lang="en-AU" dirty="0" smtClean="0"/>
              <a:t/>
            </a:r>
            <a:br>
              <a:rPr lang="en-AU" dirty="0" smtClean="0"/>
            </a:br>
            <a:r>
              <a:rPr lang="en-AU" dirty="0" smtClean="0"/>
              <a:t/>
            </a:r>
            <a:br>
              <a:rPr lang="en-AU" dirty="0" smtClean="0"/>
            </a:br>
            <a:endParaRPr lang="en-AU" dirty="0"/>
          </a:p>
        </p:txBody>
      </p:sp>
      <p:sp>
        <p:nvSpPr>
          <p:cNvPr id="18" name="Title 8"/>
          <p:cNvSpPr txBox="1">
            <a:spLocks/>
          </p:cNvSpPr>
          <p:nvPr/>
        </p:nvSpPr>
        <p:spPr>
          <a:xfrm>
            <a:off x="251520" y="332656"/>
            <a:ext cx="8686800" cy="841248"/>
          </a:xfrm>
          <a:prstGeom prst="rect">
            <a:avLst/>
          </a:prstGeom>
        </p:spPr>
        <p:txBody>
          <a:bodyPr vert="horz"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AU" sz="3600" b="0" i="1"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t>Where we add value – as standard</a:t>
            </a:r>
            <a:endParaRPr kumimoji="0" lang="en-AU" sz="3600" b="0" i="1" u="none" strike="noStrike" kern="1200" cap="all" spc="0" normalizeH="0" baseline="0" noProof="0" dirty="0">
              <a:ln>
                <a:noFill/>
              </a:ln>
              <a:solidFill>
                <a:schemeClr val="tx2"/>
              </a:solidFill>
              <a:effectLst>
                <a:reflection blurRad="12700" stA="48000" endA="300" endPos="55000" dir="5400000" sy="-90000" algn="bl" rotWithShape="0"/>
              </a:effectLst>
              <a:uLnTx/>
              <a:uFillTx/>
              <a:latin typeface="+mj-lt"/>
              <a:ea typeface="+mj-ea"/>
              <a:cs typeface="+mj-cs"/>
            </a:endParaRPr>
          </a:p>
        </p:txBody>
      </p:sp>
      <p:sp>
        <p:nvSpPr>
          <p:cNvPr id="9" name="Rectangle 8"/>
          <p:cNvSpPr/>
          <p:nvPr/>
        </p:nvSpPr>
        <p:spPr>
          <a:xfrm>
            <a:off x="323528" y="1196752"/>
            <a:ext cx="8496944" cy="5293757"/>
          </a:xfrm>
          <a:prstGeom prst="rect">
            <a:avLst/>
          </a:prstGeom>
        </p:spPr>
        <p:txBody>
          <a:bodyPr wrap="square">
            <a:spAutoFit/>
          </a:bodyPr>
          <a:lstStyle/>
          <a:p>
            <a:pPr marL="342900" indent="-342900">
              <a:buFont typeface="+mj-lt"/>
              <a:buAutoNum type="arabicPeriod"/>
            </a:pPr>
            <a:r>
              <a:rPr lang="en-AU" sz="2000" b="1" dirty="0" smtClean="0">
                <a:solidFill>
                  <a:schemeClr val="accent1">
                    <a:lumMod val="50000"/>
                  </a:schemeClr>
                </a:solidFill>
              </a:rPr>
              <a:t>Top quality tradespeople and materials. (We don’t shop around for contractors who are cheaper).  One reason why our BSA record is impeccable.</a:t>
            </a:r>
          </a:p>
          <a:p>
            <a:pPr marL="342900" indent="-342900">
              <a:buFont typeface="+mj-lt"/>
              <a:buAutoNum type="arabicPeriod"/>
            </a:pPr>
            <a:r>
              <a:rPr lang="en-AU" sz="2000" b="1" dirty="0" smtClean="0">
                <a:solidFill>
                  <a:schemeClr val="accent1">
                    <a:lumMod val="50000"/>
                  </a:schemeClr>
                </a:solidFill>
              </a:rPr>
              <a:t>Great designs to suit the tropics (passive design principles with design flair).  Standard Kenick homes normally achieve 1 star higher than minimum requirement.</a:t>
            </a:r>
          </a:p>
          <a:p>
            <a:pPr marL="342900" indent="-342900">
              <a:buFont typeface="+mj-lt"/>
              <a:buAutoNum type="arabicPeriod"/>
            </a:pPr>
            <a:r>
              <a:rPr lang="en-AU" sz="2000" b="1" dirty="0" smtClean="0">
                <a:solidFill>
                  <a:schemeClr val="accent1">
                    <a:lumMod val="50000"/>
                  </a:schemeClr>
                </a:solidFill>
              </a:rPr>
              <a:t>Finishing touches such as smooth render, sealing of gap between skirtings and tiles, grey tinted windows, R3.5 insulation, Panasonic air-conditioning, </a:t>
            </a:r>
            <a:r>
              <a:rPr lang="en-AU" sz="2000" b="1" dirty="0" err="1" smtClean="0">
                <a:solidFill>
                  <a:schemeClr val="accent1">
                    <a:lumMod val="50000"/>
                  </a:schemeClr>
                </a:solidFill>
              </a:rPr>
              <a:t>downlights</a:t>
            </a:r>
            <a:r>
              <a:rPr lang="en-AU" sz="2000" b="1" dirty="0" smtClean="0">
                <a:solidFill>
                  <a:schemeClr val="accent1">
                    <a:lumMod val="50000"/>
                  </a:schemeClr>
                </a:solidFill>
              </a:rPr>
              <a:t> and 1400mm ceiling fans, dishwasher, exposed aggregate driveway all as standard, quality </a:t>
            </a:r>
            <a:r>
              <a:rPr lang="en-AU" sz="2000" b="1" dirty="0" err="1" smtClean="0">
                <a:solidFill>
                  <a:schemeClr val="accent1">
                    <a:lumMod val="50000"/>
                  </a:schemeClr>
                </a:solidFill>
              </a:rPr>
              <a:t>tapware</a:t>
            </a:r>
            <a:r>
              <a:rPr lang="en-AU" sz="2000" b="1" dirty="0" smtClean="0">
                <a:solidFill>
                  <a:schemeClr val="accent1">
                    <a:lumMod val="50000"/>
                  </a:schemeClr>
                </a:solidFill>
              </a:rPr>
              <a:t>,  and tiles throughout (including patios and bedrooms).  </a:t>
            </a:r>
          </a:p>
          <a:p>
            <a:pPr marL="342900" indent="-342900">
              <a:buFont typeface="+mj-lt"/>
              <a:buAutoNum type="arabicPeriod"/>
            </a:pPr>
            <a:endParaRPr lang="en-AU" sz="2000" b="1" dirty="0" smtClean="0">
              <a:solidFill>
                <a:schemeClr val="accent1">
                  <a:lumMod val="50000"/>
                </a:schemeClr>
              </a:solidFill>
            </a:endParaRPr>
          </a:p>
          <a:p>
            <a:pPr marL="342900" indent="-342900"/>
            <a:r>
              <a:rPr lang="en-AU" sz="2000" b="1" dirty="0" smtClean="0">
                <a:solidFill>
                  <a:schemeClr val="accent1">
                    <a:lumMod val="50000"/>
                  </a:schemeClr>
                </a:solidFill>
              </a:rPr>
              <a:t>	These are not upgrades, and are not just aimed at sustainability, they are features that we know make our homes more appealing and </a:t>
            </a:r>
            <a:r>
              <a:rPr lang="en-AU" sz="2000" b="1" dirty="0" err="1" smtClean="0">
                <a:solidFill>
                  <a:schemeClr val="accent1">
                    <a:lumMod val="50000"/>
                  </a:schemeClr>
                </a:solidFill>
              </a:rPr>
              <a:t>instill</a:t>
            </a:r>
            <a:r>
              <a:rPr lang="en-AU" sz="2000" b="1" dirty="0" smtClean="0">
                <a:solidFill>
                  <a:schemeClr val="accent1">
                    <a:lumMod val="50000"/>
                  </a:schemeClr>
                </a:solidFill>
              </a:rPr>
              <a:t> a sense of quality.</a:t>
            </a:r>
          </a:p>
          <a:p>
            <a:pPr marL="342900" indent="-342900">
              <a:buFont typeface="+mj-lt"/>
              <a:buAutoNum type="arabicPeriod"/>
            </a:pPr>
            <a:endParaRPr lang="en-AU" sz="2400" b="1" dirty="0" smtClean="0">
              <a:solidFill>
                <a:schemeClr val="accent1">
                  <a:lumMod val="50000"/>
                </a:schemeClr>
              </a:solidFill>
            </a:endParaRPr>
          </a:p>
          <a:p>
            <a:pPr marL="342900" indent="-342900">
              <a:buFont typeface="+mj-lt"/>
              <a:buAutoNum type="arabicPeriod"/>
            </a:pPr>
            <a:endParaRPr lang="en-AU" sz="1400" b="1" dirty="0">
              <a:solidFill>
                <a:schemeClr val="accent1">
                  <a:lumMod val="50000"/>
                </a:schemeClr>
              </a:solidFill>
            </a:endParaRPr>
          </a:p>
        </p:txBody>
      </p:sp>
    </p:spTree>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1800" dirty="0" smtClean="0">
                <a:latin typeface="Pristina" pitchFamily="66" charset="0"/>
              </a:rPr>
              <a:t/>
            </a:r>
            <a:br>
              <a:rPr lang="en-AU" sz="1800" dirty="0" smtClean="0">
                <a:latin typeface="Pristina" pitchFamily="66" charset="0"/>
              </a:rPr>
            </a:br>
            <a:endParaRPr lang="en-AU" sz="1800" dirty="0"/>
          </a:p>
        </p:txBody>
      </p:sp>
      <p:sp>
        <p:nvSpPr>
          <p:cNvPr id="13" name="Content Placeholder 12"/>
          <p:cNvSpPr>
            <a:spLocks noGrp="1"/>
          </p:cNvSpPr>
          <p:nvPr>
            <p:ph sz="quarter" idx="2"/>
          </p:nvPr>
        </p:nvSpPr>
        <p:spPr>
          <a:xfrm>
            <a:off x="251520" y="1340768"/>
            <a:ext cx="4290556" cy="3941763"/>
          </a:xfrm>
        </p:spPr>
        <p:txBody>
          <a:bodyPr>
            <a:normAutofit/>
          </a:bodyPr>
          <a:lstStyle/>
          <a:p>
            <a:pPr>
              <a:buNone/>
            </a:pPr>
            <a:endParaRPr lang="en-AU" b="1" dirty="0" smtClean="0">
              <a:solidFill>
                <a:srgbClr val="FF0000"/>
              </a:solidFill>
            </a:endParaRPr>
          </a:p>
          <a:p>
            <a:pPr>
              <a:buNone/>
            </a:pPr>
            <a:endParaRPr lang="en-AU" b="1" dirty="0" smtClean="0">
              <a:solidFill>
                <a:srgbClr val="FF0000"/>
              </a:solidFill>
            </a:endParaRPr>
          </a:p>
          <a:p>
            <a:pPr>
              <a:buNone/>
            </a:pPr>
            <a:endParaRPr lang="en-AU" b="1" dirty="0">
              <a:solidFill>
                <a:srgbClr val="FF0000"/>
              </a:solidFill>
            </a:endParaRPr>
          </a:p>
        </p:txBody>
      </p:sp>
      <p:sp>
        <p:nvSpPr>
          <p:cNvPr id="12" name="Rectangle 11"/>
          <p:cNvSpPr/>
          <p:nvPr/>
        </p:nvSpPr>
        <p:spPr>
          <a:xfrm>
            <a:off x="0" y="2492896"/>
            <a:ext cx="9144000" cy="923330"/>
          </a:xfrm>
          <a:prstGeom prst="rect">
            <a:avLst/>
          </a:prstGeom>
        </p:spPr>
        <p:txBody>
          <a:bodyPr wrap="square">
            <a:spAutoFit/>
          </a:bodyPr>
          <a:lstStyle/>
          <a:p>
            <a:r>
              <a:rPr lang="en-AU" dirty="0" smtClean="0"/>
              <a:t/>
            </a:r>
            <a:br>
              <a:rPr lang="en-AU" dirty="0" smtClean="0"/>
            </a:br>
            <a:r>
              <a:rPr lang="en-AU" dirty="0" smtClean="0"/>
              <a:t/>
            </a:r>
            <a:br>
              <a:rPr lang="en-AU" dirty="0" smtClean="0"/>
            </a:br>
            <a:endParaRPr lang="en-AU" dirty="0"/>
          </a:p>
        </p:txBody>
      </p:sp>
      <p:sp>
        <p:nvSpPr>
          <p:cNvPr id="18" name="Title 8"/>
          <p:cNvSpPr txBox="1">
            <a:spLocks/>
          </p:cNvSpPr>
          <p:nvPr/>
        </p:nvSpPr>
        <p:spPr>
          <a:xfrm>
            <a:off x="251520" y="332656"/>
            <a:ext cx="8686800" cy="841248"/>
          </a:xfrm>
          <a:prstGeom prst="rect">
            <a:avLst/>
          </a:prstGeom>
        </p:spPr>
        <p:txBody>
          <a:bodyPr vert="horz" anchor="ctr">
            <a:normAutofit fontScale="925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AU" sz="3600" b="0" i="1"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t>Where we add value – typical</a:t>
            </a:r>
            <a:r>
              <a:rPr kumimoji="0" lang="en-AU" sz="3600" b="0" i="1" u="none" strike="noStrike" kern="1200" cap="all" spc="0" normalizeH="0" noProof="0" dirty="0" smtClean="0">
                <a:ln>
                  <a:noFill/>
                </a:ln>
                <a:solidFill>
                  <a:schemeClr val="tx2"/>
                </a:solidFill>
                <a:effectLst>
                  <a:reflection blurRad="12700" stA="48000" endA="300" endPos="55000" dir="5400000" sy="-90000" algn="bl" rotWithShape="0"/>
                </a:effectLst>
                <a:uLnTx/>
                <a:uFillTx/>
                <a:latin typeface="+mj-lt"/>
                <a:ea typeface="+mj-ea"/>
                <a:cs typeface="+mj-cs"/>
              </a:rPr>
              <a:t> upgrades</a:t>
            </a:r>
            <a:endParaRPr kumimoji="0" lang="en-AU" sz="3600" b="0" i="1" u="none" strike="noStrike" kern="1200" cap="all" spc="0" normalizeH="0" baseline="0" noProof="0" dirty="0">
              <a:ln>
                <a:noFill/>
              </a:ln>
              <a:solidFill>
                <a:schemeClr val="tx2"/>
              </a:solidFill>
              <a:effectLst>
                <a:reflection blurRad="12700" stA="48000" endA="300" endPos="55000" dir="5400000" sy="-90000" algn="bl" rotWithShape="0"/>
              </a:effectLst>
              <a:uLnTx/>
              <a:uFillTx/>
              <a:latin typeface="+mj-lt"/>
              <a:ea typeface="+mj-ea"/>
              <a:cs typeface="+mj-cs"/>
            </a:endParaRPr>
          </a:p>
        </p:txBody>
      </p:sp>
      <p:sp>
        <p:nvSpPr>
          <p:cNvPr id="9" name="Rectangle 8"/>
          <p:cNvSpPr/>
          <p:nvPr/>
        </p:nvSpPr>
        <p:spPr>
          <a:xfrm>
            <a:off x="323528" y="1196752"/>
            <a:ext cx="8496944" cy="677108"/>
          </a:xfrm>
          <a:prstGeom prst="rect">
            <a:avLst/>
          </a:prstGeom>
        </p:spPr>
        <p:txBody>
          <a:bodyPr wrap="square">
            <a:spAutoFit/>
          </a:bodyPr>
          <a:lstStyle/>
          <a:p>
            <a:pPr marL="342900" indent="-342900">
              <a:buFont typeface="+mj-lt"/>
              <a:buAutoNum type="arabicPeriod"/>
            </a:pPr>
            <a:endParaRPr lang="en-AU" sz="2400" b="1" dirty="0" smtClean="0">
              <a:solidFill>
                <a:schemeClr val="accent1">
                  <a:lumMod val="50000"/>
                </a:schemeClr>
              </a:solidFill>
            </a:endParaRPr>
          </a:p>
          <a:p>
            <a:pPr marL="342900" indent="-342900">
              <a:buFont typeface="+mj-lt"/>
              <a:buAutoNum type="arabicPeriod"/>
            </a:pPr>
            <a:endParaRPr lang="en-AU" sz="1400" b="1" dirty="0">
              <a:solidFill>
                <a:schemeClr val="accent1">
                  <a:lumMod val="50000"/>
                </a:schemeClr>
              </a:solidFill>
            </a:endParaRPr>
          </a:p>
        </p:txBody>
      </p:sp>
      <p:pic>
        <p:nvPicPr>
          <p:cNvPr id="8" name="Picture 7" descr="solarstar_med.jpg"/>
          <p:cNvPicPr>
            <a:picLocks noChangeAspect="1"/>
          </p:cNvPicPr>
          <p:nvPr/>
        </p:nvPicPr>
        <p:blipFill>
          <a:blip r:embed="rId2" cstate="print"/>
          <a:stretch>
            <a:fillRect/>
          </a:stretch>
        </p:blipFill>
        <p:spPr>
          <a:xfrm>
            <a:off x="395536" y="4653136"/>
            <a:ext cx="1943195" cy="1295139"/>
          </a:xfrm>
          <a:prstGeom prst="rect">
            <a:avLst/>
          </a:prstGeom>
        </p:spPr>
      </p:pic>
      <p:sp>
        <p:nvSpPr>
          <p:cNvPr id="14" name="Rectangle 13"/>
          <p:cNvSpPr/>
          <p:nvPr/>
        </p:nvSpPr>
        <p:spPr>
          <a:xfrm>
            <a:off x="323528" y="1196753"/>
            <a:ext cx="8496944" cy="4001095"/>
          </a:xfrm>
          <a:prstGeom prst="rect">
            <a:avLst/>
          </a:prstGeom>
        </p:spPr>
        <p:txBody>
          <a:bodyPr wrap="square">
            <a:spAutoFit/>
          </a:bodyPr>
          <a:lstStyle/>
          <a:p>
            <a:pPr marL="800100" lvl="1" indent="-342900">
              <a:buFont typeface="Arial" pitchFamily="34" charset="0"/>
              <a:buChar char="•"/>
            </a:pPr>
            <a:r>
              <a:rPr lang="en-AU" sz="2400" b="1" dirty="0" smtClean="0">
                <a:solidFill>
                  <a:schemeClr val="accent1">
                    <a:lumMod val="50000"/>
                  </a:schemeClr>
                </a:solidFill>
              </a:rPr>
              <a:t>Solar PV (quality system) between $4,000 and $12,000</a:t>
            </a:r>
          </a:p>
          <a:p>
            <a:pPr marL="800100" lvl="1" indent="-342900">
              <a:buFont typeface="Arial" pitchFamily="34" charset="0"/>
              <a:buChar char="•"/>
            </a:pPr>
            <a:r>
              <a:rPr lang="en-AU" sz="2400" b="1" dirty="0" smtClean="0">
                <a:solidFill>
                  <a:schemeClr val="accent1">
                    <a:lumMod val="50000"/>
                  </a:schemeClr>
                </a:solidFill>
              </a:rPr>
              <a:t>L.E.D lights throughout (typically between $2,000 - $3,000)</a:t>
            </a:r>
          </a:p>
          <a:p>
            <a:pPr marL="800100" lvl="1" indent="-342900">
              <a:buFont typeface="Arial" pitchFamily="34" charset="0"/>
              <a:buChar char="•"/>
            </a:pPr>
            <a:r>
              <a:rPr lang="en-AU" sz="2400" b="1" dirty="0" smtClean="0">
                <a:solidFill>
                  <a:schemeClr val="accent1">
                    <a:lumMod val="50000"/>
                  </a:schemeClr>
                </a:solidFill>
              </a:rPr>
              <a:t>Ventilated roof space (soffits and ridge, using solar ridge vent) (typically around $1,000)</a:t>
            </a:r>
          </a:p>
          <a:p>
            <a:pPr marL="800100" lvl="1" indent="-342900">
              <a:buFont typeface="Arial" pitchFamily="34" charset="0"/>
              <a:buChar char="•"/>
            </a:pPr>
            <a:r>
              <a:rPr lang="en-AU" sz="2400" b="1" dirty="0" smtClean="0">
                <a:solidFill>
                  <a:schemeClr val="accent1">
                    <a:lumMod val="50000"/>
                  </a:schemeClr>
                </a:solidFill>
              </a:rPr>
              <a:t>Wider eaves (850mm inc. Gutter) (typically around $900)</a:t>
            </a:r>
          </a:p>
          <a:p>
            <a:pPr marL="800100" lvl="1" indent="-342900">
              <a:buFont typeface="Arial" pitchFamily="34" charset="0"/>
              <a:buChar char="•"/>
            </a:pPr>
            <a:r>
              <a:rPr lang="en-AU" sz="2400" b="1" dirty="0" smtClean="0">
                <a:solidFill>
                  <a:schemeClr val="accent1">
                    <a:lumMod val="50000"/>
                  </a:schemeClr>
                </a:solidFill>
              </a:rPr>
              <a:t>Insulated Timber frame (usually no extra cost)</a:t>
            </a:r>
          </a:p>
          <a:p>
            <a:pPr marL="800100" lvl="1" indent="-342900">
              <a:buFont typeface="Arial" pitchFamily="34" charset="0"/>
              <a:buChar char="•"/>
            </a:pPr>
            <a:r>
              <a:rPr lang="en-AU" sz="2400" b="1" dirty="0" smtClean="0">
                <a:solidFill>
                  <a:schemeClr val="accent1">
                    <a:lumMod val="50000"/>
                  </a:schemeClr>
                </a:solidFill>
              </a:rPr>
              <a:t>Insulation to garage/patio and porch roofs (typically around $1,100)</a:t>
            </a:r>
          </a:p>
          <a:p>
            <a:pPr marL="800100" lvl="1" indent="-342900"/>
            <a:endParaRPr lang="en-AU" sz="2400" b="1" dirty="0" smtClean="0">
              <a:solidFill>
                <a:schemeClr val="accent1">
                  <a:lumMod val="50000"/>
                </a:schemeClr>
              </a:solidFill>
            </a:endParaRPr>
          </a:p>
          <a:p>
            <a:pPr marL="342900" indent="-342900">
              <a:buFont typeface="+mj-lt"/>
              <a:buAutoNum type="arabicPeriod"/>
            </a:pPr>
            <a:endParaRPr lang="en-AU" sz="1400" b="1" dirty="0">
              <a:solidFill>
                <a:schemeClr val="accent1">
                  <a:lumMod val="50000"/>
                </a:schemeClr>
              </a:solidFill>
            </a:endParaRPr>
          </a:p>
        </p:txBody>
      </p:sp>
      <p:pic>
        <p:nvPicPr>
          <p:cNvPr id="15" name="Picture 5" descr="Solar_roof_panel_installers_thn.jpg"/>
          <p:cNvPicPr>
            <a:picLocks noChangeAspect="1"/>
          </p:cNvPicPr>
          <p:nvPr/>
        </p:nvPicPr>
        <p:blipFill>
          <a:blip r:embed="rId3" cstate="print"/>
          <a:srcRect/>
          <a:stretch>
            <a:fillRect/>
          </a:stretch>
        </p:blipFill>
        <p:spPr bwMode="auto">
          <a:xfrm>
            <a:off x="3419872" y="4653136"/>
            <a:ext cx="1872208" cy="1249178"/>
          </a:xfrm>
          <a:prstGeom prst="rect">
            <a:avLst/>
          </a:prstGeom>
          <a:noFill/>
          <a:ln w="9525">
            <a:noFill/>
            <a:miter lim="800000"/>
            <a:headEnd/>
            <a:tailEnd/>
          </a:ln>
        </p:spPr>
      </p:pic>
      <p:pic>
        <p:nvPicPr>
          <p:cNvPr id="16" name="Picture 3"/>
          <p:cNvPicPr>
            <a:picLocks noChangeAspect="1"/>
          </p:cNvPicPr>
          <p:nvPr/>
        </p:nvPicPr>
        <p:blipFill>
          <a:blip r:embed="rId4" cstate="print"/>
          <a:srcRect l="-294" t="-1518"/>
          <a:stretch>
            <a:fillRect/>
          </a:stretch>
        </p:blipFill>
        <p:spPr bwMode="auto">
          <a:xfrm>
            <a:off x="5940152" y="4581128"/>
            <a:ext cx="2859088" cy="1327150"/>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1800" dirty="0" smtClean="0">
                <a:latin typeface="Pristina" pitchFamily="66" charset="0"/>
              </a:rPr>
              <a:t/>
            </a:r>
            <a:br>
              <a:rPr lang="en-AU" sz="1800" dirty="0" smtClean="0">
                <a:latin typeface="Pristina" pitchFamily="66" charset="0"/>
              </a:rPr>
            </a:br>
            <a:endParaRPr lang="en-AU" sz="1800" dirty="0"/>
          </a:p>
        </p:txBody>
      </p:sp>
      <p:sp>
        <p:nvSpPr>
          <p:cNvPr id="13" name="Content Placeholder 12"/>
          <p:cNvSpPr>
            <a:spLocks noGrp="1"/>
          </p:cNvSpPr>
          <p:nvPr>
            <p:ph sz="quarter" idx="2"/>
          </p:nvPr>
        </p:nvSpPr>
        <p:spPr>
          <a:xfrm>
            <a:off x="251520" y="1340768"/>
            <a:ext cx="4290556" cy="3941763"/>
          </a:xfrm>
        </p:spPr>
        <p:txBody>
          <a:bodyPr>
            <a:normAutofit/>
          </a:bodyPr>
          <a:lstStyle/>
          <a:p>
            <a:pPr>
              <a:buNone/>
            </a:pPr>
            <a:endParaRPr lang="en-AU" b="1" dirty="0" smtClean="0">
              <a:solidFill>
                <a:srgbClr val="FF0000"/>
              </a:solidFill>
            </a:endParaRPr>
          </a:p>
          <a:p>
            <a:pPr>
              <a:buNone/>
            </a:pPr>
            <a:endParaRPr lang="en-AU" b="1" dirty="0" smtClean="0">
              <a:solidFill>
                <a:srgbClr val="FF0000"/>
              </a:solidFill>
            </a:endParaRPr>
          </a:p>
          <a:p>
            <a:pPr>
              <a:buNone/>
            </a:pPr>
            <a:endParaRPr lang="en-AU" b="1" dirty="0">
              <a:solidFill>
                <a:srgbClr val="FF0000"/>
              </a:solidFill>
            </a:endParaRPr>
          </a:p>
        </p:txBody>
      </p:sp>
      <p:sp>
        <p:nvSpPr>
          <p:cNvPr id="12" name="Rectangle 11"/>
          <p:cNvSpPr/>
          <p:nvPr/>
        </p:nvSpPr>
        <p:spPr>
          <a:xfrm>
            <a:off x="0" y="2492896"/>
            <a:ext cx="9144000" cy="923330"/>
          </a:xfrm>
          <a:prstGeom prst="rect">
            <a:avLst/>
          </a:prstGeom>
        </p:spPr>
        <p:txBody>
          <a:bodyPr wrap="square">
            <a:spAutoFit/>
          </a:bodyPr>
          <a:lstStyle/>
          <a:p>
            <a:r>
              <a:rPr lang="en-AU" dirty="0" smtClean="0"/>
              <a:t/>
            </a:r>
            <a:br>
              <a:rPr lang="en-AU" dirty="0" smtClean="0"/>
            </a:br>
            <a:r>
              <a:rPr lang="en-AU" dirty="0" smtClean="0"/>
              <a:t/>
            </a:r>
            <a:br>
              <a:rPr lang="en-AU" dirty="0" smtClean="0"/>
            </a:br>
            <a:endParaRPr lang="en-AU" dirty="0"/>
          </a:p>
        </p:txBody>
      </p:sp>
      <p:sp>
        <p:nvSpPr>
          <p:cNvPr id="18" name="Title 8"/>
          <p:cNvSpPr txBox="1">
            <a:spLocks/>
          </p:cNvSpPr>
          <p:nvPr/>
        </p:nvSpPr>
        <p:spPr>
          <a:xfrm>
            <a:off x="251520" y="332656"/>
            <a:ext cx="8686800" cy="841248"/>
          </a:xfrm>
          <a:prstGeom prst="rect">
            <a:avLst/>
          </a:prstGeom>
        </p:spPr>
        <p:txBody>
          <a:bodyPr vert="horz" anchor="ctr">
            <a:normAutofit fontScale="925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AU" sz="3600" b="0" i="1"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t>Where we add value – typical</a:t>
            </a:r>
            <a:r>
              <a:rPr kumimoji="0" lang="en-AU" sz="3600" b="0" i="1" u="none" strike="noStrike" kern="1200" cap="all" spc="0" normalizeH="0" noProof="0" dirty="0" smtClean="0">
                <a:ln>
                  <a:noFill/>
                </a:ln>
                <a:solidFill>
                  <a:schemeClr val="tx2"/>
                </a:solidFill>
                <a:effectLst>
                  <a:reflection blurRad="12700" stA="48000" endA="300" endPos="55000" dir="5400000" sy="-90000" algn="bl" rotWithShape="0"/>
                </a:effectLst>
                <a:uLnTx/>
                <a:uFillTx/>
                <a:latin typeface="+mj-lt"/>
                <a:ea typeface="+mj-ea"/>
                <a:cs typeface="+mj-cs"/>
              </a:rPr>
              <a:t> upgrades</a:t>
            </a:r>
            <a:endParaRPr kumimoji="0" lang="en-AU" sz="3600" b="0" i="1" u="none" strike="noStrike" kern="1200" cap="all" spc="0" normalizeH="0" baseline="0" noProof="0" dirty="0">
              <a:ln>
                <a:noFill/>
              </a:ln>
              <a:solidFill>
                <a:schemeClr val="tx2"/>
              </a:solidFill>
              <a:effectLst>
                <a:reflection blurRad="12700" stA="48000" endA="300" endPos="55000" dir="5400000" sy="-90000" algn="bl" rotWithShape="0"/>
              </a:effectLst>
              <a:uLnTx/>
              <a:uFillTx/>
              <a:latin typeface="+mj-lt"/>
              <a:ea typeface="+mj-ea"/>
              <a:cs typeface="+mj-cs"/>
            </a:endParaRPr>
          </a:p>
        </p:txBody>
      </p:sp>
      <p:sp>
        <p:nvSpPr>
          <p:cNvPr id="9" name="Rectangle 8"/>
          <p:cNvSpPr/>
          <p:nvPr/>
        </p:nvSpPr>
        <p:spPr>
          <a:xfrm>
            <a:off x="323528" y="1196752"/>
            <a:ext cx="8496944" cy="677108"/>
          </a:xfrm>
          <a:prstGeom prst="rect">
            <a:avLst/>
          </a:prstGeom>
        </p:spPr>
        <p:txBody>
          <a:bodyPr wrap="square">
            <a:spAutoFit/>
          </a:bodyPr>
          <a:lstStyle/>
          <a:p>
            <a:pPr marL="342900" indent="-342900">
              <a:buFont typeface="+mj-lt"/>
              <a:buAutoNum type="arabicPeriod"/>
            </a:pPr>
            <a:endParaRPr lang="en-AU" sz="2400" b="1" dirty="0" smtClean="0">
              <a:solidFill>
                <a:schemeClr val="accent1">
                  <a:lumMod val="50000"/>
                </a:schemeClr>
              </a:solidFill>
            </a:endParaRPr>
          </a:p>
          <a:p>
            <a:pPr marL="342900" indent="-342900">
              <a:buFont typeface="+mj-lt"/>
              <a:buAutoNum type="arabicPeriod"/>
            </a:pPr>
            <a:endParaRPr lang="en-AU" sz="1400" b="1" dirty="0">
              <a:solidFill>
                <a:schemeClr val="accent1">
                  <a:lumMod val="50000"/>
                </a:schemeClr>
              </a:solidFill>
            </a:endParaRPr>
          </a:p>
        </p:txBody>
      </p:sp>
      <p:sp>
        <p:nvSpPr>
          <p:cNvPr id="14" name="Rectangle 13"/>
          <p:cNvSpPr/>
          <p:nvPr/>
        </p:nvSpPr>
        <p:spPr>
          <a:xfrm>
            <a:off x="323528" y="1196752"/>
            <a:ext cx="8496944" cy="5478423"/>
          </a:xfrm>
          <a:prstGeom prst="rect">
            <a:avLst/>
          </a:prstGeom>
        </p:spPr>
        <p:txBody>
          <a:bodyPr wrap="square">
            <a:spAutoFit/>
          </a:bodyPr>
          <a:lstStyle/>
          <a:p>
            <a:pPr marL="800100" lvl="1" indent="-342900">
              <a:buFont typeface="Arial" pitchFamily="34" charset="0"/>
              <a:buChar char="•"/>
            </a:pPr>
            <a:r>
              <a:rPr lang="en-AU" sz="2400" b="1" dirty="0" smtClean="0">
                <a:solidFill>
                  <a:schemeClr val="accent1">
                    <a:lumMod val="50000"/>
                  </a:schemeClr>
                </a:solidFill>
              </a:rPr>
              <a:t>Water saving devices (from $500 - $6,000)</a:t>
            </a:r>
          </a:p>
          <a:p>
            <a:pPr marL="800100" lvl="1" indent="-342900">
              <a:buFont typeface="Arial" pitchFamily="34" charset="0"/>
              <a:buChar char="•"/>
            </a:pPr>
            <a:r>
              <a:rPr lang="en-AU" sz="2400" b="1" dirty="0" err="1" smtClean="0">
                <a:solidFill>
                  <a:schemeClr val="accent1">
                    <a:lumMod val="50000"/>
                  </a:schemeClr>
                </a:solidFill>
              </a:rPr>
              <a:t>Louvres</a:t>
            </a:r>
            <a:r>
              <a:rPr lang="en-AU" sz="2400" b="1" dirty="0" smtClean="0">
                <a:solidFill>
                  <a:schemeClr val="accent1">
                    <a:lumMod val="50000"/>
                  </a:schemeClr>
                </a:solidFill>
              </a:rPr>
              <a:t> (typically around $7,000)</a:t>
            </a:r>
          </a:p>
          <a:p>
            <a:pPr marL="800100" lvl="1" indent="-342900">
              <a:buFont typeface="Arial" pitchFamily="34" charset="0"/>
              <a:buChar char="•"/>
            </a:pPr>
            <a:r>
              <a:rPr lang="en-AU" sz="2400" b="1" dirty="0" smtClean="0">
                <a:solidFill>
                  <a:schemeClr val="accent1">
                    <a:lumMod val="50000"/>
                  </a:schemeClr>
                </a:solidFill>
              </a:rPr>
              <a:t>2.7m high ceilings (2.6m standard) (typically around $2,000)</a:t>
            </a:r>
          </a:p>
          <a:p>
            <a:pPr marL="800100" lvl="1" indent="-342900">
              <a:buFont typeface="Arial" pitchFamily="34" charset="0"/>
              <a:buChar char="•"/>
            </a:pPr>
            <a:r>
              <a:rPr lang="en-AU" sz="2400" b="1" dirty="0" smtClean="0">
                <a:solidFill>
                  <a:schemeClr val="accent1">
                    <a:lumMod val="50000"/>
                  </a:schemeClr>
                </a:solidFill>
              </a:rPr>
              <a:t>2.3m high internal doors (from $500 per house)</a:t>
            </a:r>
          </a:p>
          <a:p>
            <a:pPr marL="800100" lvl="1" indent="-342900">
              <a:buFont typeface="Arial" pitchFamily="34" charset="0"/>
              <a:buChar char="•"/>
            </a:pPr>
            <a:r>
              <a:rPr lang="en-AU" sz="2400" b="1" dirty="0" smtClean="0">
                <a:solidFill>
                  <a:schemeClr val="accent1">
                    <a:lumMod val="50000"/>
                  </a:schemeClr>
                </a:solidFill>
              </a:rPr>
              <a:t>Solar hot water (from $2,500)</a:t>
            </a:r>
          </a:p>
          <a:p>
            <a:pPr marL="800100" lvl="1" indent="-342900">
              <a:buFont typeface="Arial" pitchFamily="34" charset="0"/>
              <a:buChar char="•"/>
            </a:pPr>
            <a:r>
              <a:rPr lang="en-AU" sz="2400" b="1" dirty="0" smtClean="0">
                <a:solidFill>
                  <a:schemeClr val="accent1">
                    <a:lumMod val="50000"/>
                  </a:schemeClr>
                </a:solidFill>
              </a:rPr>
              <a:t> Foil under roof sheeting (from $1,500)</a:t>
            </a:r>
          </a:p>
          <a:p>
            <a:pPr marL="800100" lvl="1" indent="-342900">
              <a:buFont typeface="Arial" pitchFamily="34" charset="0"/>
              <a:buChar char="•"/>
            </a:pPr>
            <a:r>
              <a:rPr lang="en-AU" sz="2400" b="1" dirty="0" smtClean="0">
                <a:solidFill>
                  <a:schemeClr val="accent1">
                    <a:lumMod val="50000"/>
                  </a:schemeClr>
                </a:solidFill>
              </a:rPr>
              <a:t>Zoning to internal walls (i.e. Insulation $20perm2)</a:t>
            </a:r>
          </a:p>
          <a:p>
            <a:pPr marL="800100" lvl="1" indent="-342900">
              <a:buFont typeface="Arial" pitchFamily="34" charset="0"/>
              <a:buChar char="•"/>
            </a:pPr>
            <a:endParaRPr lang="en-AU" sz="2400" b="1" dirty="0" smtClean="0">
              <a:solidFill>
                <a:schemeClr val="accent1">
                  <a:lumMod val="50000"/>
                </a:schemeClr>
              </a:solidFill>
            </a:endParaRPr>
          </a:p>
          <a:p>
            <a:pPr marL="800100" lvl="1" indent="-342900">
              <a:buFont typeface="Arial" pitchFamily="34" charset="0"/>
              <a:buChar char="•"/>
            </a:pPr>
            <a:endParaRPr lang="en-AU" sz="2400" b="1" dirty="0" smtClean="0">
              <a:solidFill>
                <a:schemeClr val="accent1">
                  <a:lumMod val="50000"/>
                </a:schemeClr>
              </a:solidFill>
            </a:endParaRPr>
          </a:p>
          <a:p>
            <a:pPr marL="800100" lvl="1" indent="-342900">
              <a:buFont typeface="Arial" pitchFamily="34" charset="0"/>
              <a:buChar char="•"/>
            </a:pPr>
            <a:endParaRPr lang="en-AU" sz="2400" b="1" dirty="0" smtClean="0">
              <a:solidFill>
                <a:schemeClr val="accent1">
                  <a:lumMod val="50000"/>
                </a:schemeClr>
              </a:solidFill>
            </a:endParaRPr>
          </a:p>
          <a:p>
            <a:pPr marL="800100" lvl="1" indent="-342900">
              <a:buFont typeface="Arial" pitchFamily="34" charset="0"/>
              <a:buChar char="•"/>
            </a:pPr>
            <a:endParaRPr lang="en-AU" sz="2400" b="1" dirty="0" smtClean="0">
              <a:solidFill>
                <a:schemeClr val="accent1">
                  <a:lumMod val="50000"/>
                </a:schemeClr>
              </a:solidFill>
            </a:endParaRPr>
          </a:p>
          <a:p>
            <a:pPr marL="800100" lvl="1" indent="-342900">
              <a:buFont typeface="Arial" pitchFamily="34" charset="0"/>
              <a:buChar char="•"/>
            </a:pPr>
            <a:endParaRPr lang="en-AU" sz="2400" b="1" dirty="0" smtClean="0">
              <a:solidFill>
                <a:schemeClr val="accent1">
                  <a:lumMod val="50000"/>
                </a:schemeClr>
              </a:solidFill>
            </a:endParaRPr>
          </a:p>
          <a:p>
            <a:pPr marL="800100" lvl="1" indent="-342900"/>
            <a:endParaRPr lang="en-AU" sz="2400" b="1" dirty="0" smtClean="0">
              <a:solidFill>
                <a:schemeClr val="accent1">
                  <a:lumMod val="50000"/>
                </a:schemeClr>
              </a:solidFill>
            </a:endParaRPr>
          </a:p>
          <a:p>
            <a:pPr marL="342900" indent="-342900">
              <a:buFont typeface="+mj-lt"/>
              <a:buAutoNum type="arabicPeriod"/>
            </a:pPr>
            <a:endParaRPr lang="en-AU" sz="1400" b="1" dirty="0">
              <a:solidFill>
                <a:schemeClr val="accent1">
                  <a:lumMod val="50000"/>
                </a:schemeClr>
              </a:solidFill>
            </a:endParaRPr>
          </a:p>
        </p:txBody>
      </p:sp>
      <p:pic>
        <p:nvPicPr>
          <p:cNvPr id="15" name="Picture 14" descr="cullector_med.jpg"/>
          <p:cNvPicPr>
            <a:picLocks noChangeAspect="1"/>
          </p:cNvPicPr>
          <p:nvPr/>
        </p:nvPicPr>
        <p:blipFill>
          <a:blip r:embed="rId2" cstate="print"/>
          <a:stretch>
            <a:fillRect/>
          </a:stretch>
        </p:blipFill>
        <p:spPr>
          <a:xfrm>
            <a:off x="683568" y="4293096"/>
            <a:ext cx="2551850" cy="1700808"/>
          </a:xfrm>
          <a:prstGeom prst="rect">
            <a:avLst/>
          </a:prstGeom>
        </p:spPr>
      </p:pic>
      <p:pic>
        <p:nvPicPr>
          <p:cNvPr id="16" name="Picture 6" descr="IMGP1083"/>
          <p:cNvPicPr>
            <a:picLocks noChangeAspect="1" noChangeArrowheads="1"/>
          </p:cNvPicPr>
          <p:nvPr/>
        </p:nvPicPr>
        <p:blipFill>
          <a:blip r:embed="rId3" cstate="print"/>
          <a:srcRect r="34917" b="28297"/>
          <a:stretch>
            <a:fillRect/>
          </a:stretch>
        </p:blipFill>
        <p:spPr bwMode="auto">
          <a:xfrm>
            <a:off x="3923928" y="4509120"/>
            <a:ext cx="1909336" cy="1440160"/>
          </a:xfrm>
          <a:prstGeom prst="rect">
            <a:avLst/>
          </a:prstGeom>
          <a:noFill/>
          <a:ln w="9525">
            <a:noFill/>
            <a:miter lim="800000"/>
            <a:headEnd/>
            <a:tailEnd/>
          </a:ln>
        </p:spPr>
      </p:pic>
      <p:pic>
        <p:nvPicPr>
          <p:cNvPr id="19" name="Picture 18" descr="earthwool_mat_med.jpg"/>
          <p:cNvPicPr>
            <a:picLocks noChangeAspect="1"/>
          </p:cNvPicPr>
          <p:nvPr/>
        </p:nvPicPr>
        <p:blipFill>
          <a:blip r:embed="rId4" cstate="print"/>
          <a:stretch>
            <a:fillRect/>
          </a:stretch>
        </p:blipFill>
        <p:spPr>
          <a:xfrm>
            <a:off x="6372200" y="4293096"/>
            <a:ext cx="2592936" cy="1728192"/>
          </a:xfrm>
          <a:prstGeom prst="rect">
            <a:avLst/>
          </a:prstGeom>
        </p:spPr>
      </p:pic>
    </p:spTree>
  </p:cSld>
  <p:clrMapOvr>
    <a:masterClrMapping/>
  </p:clrMapOvr>
  <p:transition spd="slow">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4400" dirty="0" smtClean="0">
                <a:latin typeface="Calibri" pitchFamily="34" charset="0"/>
                <a:cs typeface="Calibri" pitchFamily="34" charset="0"/>
              </a:rPr>
              <a:t/>
            </a:r>
            <a:br>
              <a:rPr lang="en-AU" sz="4400" dirty="0" smtClean="0">
                <a:latin typeface="Calibri" pitchFamily="34" charset="0"/>
                <a:cs typeface="Calibri" pitchFamily="34" charset="0"/>
              </a:rPr>
            </a:br>
            <a:r>
              <a:rPr lang="en-AU" sz="1800" dirty="0" smtClean="0">
                <a:latin typeface="Pristina" pitchFamily="66" charset="0"/>
              </a:rPr>
              <a:t/>
            </a:r>
            <a:br>
              <a:rPr lang="en-AU" sz="1800" dirty="0" smtClean="0">
                <a:latin typeface="Pristina" pitchFamily="66" charset="0"/>
              </a:rPr>
            </a:br>
            <a:endParaRPr lang="en-AU" sz="1800" dirty="0"/>
          </a:p>
        </p:txBody>
      </p:sp>
      <p:sp>
        <p:nvSpPr>
          <p:cNvPr id="13" name="Content Placeholder 12"/>
          <p:cNvSpPr>
            <a:spLocks noGrp="1"/>
          </p:cNvSpPr>
          <p:nvPr>
            <p:ph sz="quarter" idx="2"/>
          </p:nvPr>
        </p:nvSpPr>
        <p:spPr>
          <a:xfrm>
            <a:off x="251520" y="1340768"/>
            <a:ext cx="4290556" cy="3941763"/>
          </a:xfrm>
        </p:spPr>
        <p:txBody>
          <a:bodyPr>
            <a:normAutofit/>
          </a:bodyPr>
          <a:lstStyle/>
          <a:p>
            <a:pPr>
              <a:buNone/>
            </a:pPr>
            <a:endParaRPr lang="en-AU" b="1" dirty="0" smtClean="0">
              <a:solidFill>
                <a:srgbClr val="FF0000"/>
              </a:solidFill>
            </a:endParaRPr>
          </a:p>
          <a:p>
            <a:pPr>
              <a:buNone/>
            </a:pPr>
            <a:endParaRPr lang="en-AU" b="1" dirty="0" smtClean="0">
              <a:solidFill>
                <a:srgbClr val="FF0000"/>
              </a:solidFill>
            </a:endParaRPr>
          </a:p>
          <a:p>
            <a:pPr>
              <a:buNone/>
            </a:pPr>
            <a:endParaRPr lang="en-AU" b="1" dirty="0">
              <a:solidFill>
                <a:srgbClr val="FF0000"/>
              </a:solidFill>
            </a:endParaRPr>
          </a:p>
        </p:txBody>
      </p:sp>
      <p:sp>
        <p:nvSpPr>
          <p:cNvPr id="12" name="Rectangle 11"/>
          <p:cNvSpPr/>
          <p:nvPr/>
        </p:nvSpPr>
        <p:spPr>
          <a:xfrm>
            <a:off x="0" y="2492896"/>
            <a:ext cx="9144000" cy="923330"/>
          </a:xfrm>
          <a:prstGeom prst="rect">
            <a:avLst/>
          </a:prstGeom>
        </p:spPr>
        <p:txBody>
          <a:bodyPr wrap="square">
            <a:spAutoFit/>
          </a:bodyPr>
          <a:lstStyle/>
          <a:p>
            <a:r>
              <a:rPr lang="en-AU" dirty="0" smtClean="0"/>
              <a:t/>
            </a:r>
            <a:br>
              <a:rPr lang="en-AU" dirty="0" smtClean="0"/>
            </a:br>
            <a:r>
              <a:rPr lang="en-AU" dirty="0" smtClean="0"/>
              <a:t/>
            </a:r>
            <a:br>
              <a:rPr lang="en-AU" dirty="0" smtClean="0"/>
            </a:br>
            <a:endParaRPr lang="en-AU" dirty="0"/>
          </a:p>
        </p:txBody>
      </p:sp>
      <p:sp>
        <p:nvSpPr>
          <p:cNvPr id="18" name="Title 8"/>
          <p:cNvSpPr txBox="1">
            <a:spLocks/>
          </p:cNvSpPr>
          <p:nvPr/>
        </p:nvSpPr>
        <p:spPr>
          <a:xfrm>
            <a:off x="251520" y="332656"/>
            <a:ext cx="8686800" cy="841248"/>
          </a:xfrm>
          <a:prstGeom prst="rect">
            <a:avLst/>
          </a:prstGeom>
        </p:spPr>
        <p:txBody>
          <a:bodyPr vert="horz" anchor="ctr">
            <a:normAutofit fontScale="925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AU" sz="3600" b="0" i="1"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t>Where we add value – typical</a:t>
            </a:r>
            <a:r>
              <a:rPr kumimoji="0" lang="en-AU" sz="3600" b="0" i="1" u="none" strike="noStrike" kern="1200" cap="all" spc="0" normalizeH="0" noProof="0" dirty="0" smtClean="0">
                <a:ln>
                  <a:noFill/>
                </a:ln>
                <a:solidFill>
                  <a:schemeClr val="tx2"/>
                </a:solidFill>
                <a:effectLst>
                  <a:reflection blurRad="12700" stA="48000" endA="300" endPos="55000" dir="5400000" sy="-90000" algn="bl" rotWithShape="0"/>
                </a:effectLst>
                <a:uLnTx/>
                <a:uFillTx/>
                <a:latin typeface="+mj-lt"/>
                <a:ea typeface="+mj-ea"/>
                <a:cs typeface="+mj-cs"/>
              </a:rPr>
              <a:t> upgrades</a:t>
            </a:r>
            <a:endParaRPr kumimoji="0" lang="en-AU" sz="3600" b="0" i="1" u="none" strike="noStrike" kern="1200" cap="all" spc="0" normalizeH="0" baseline="0" noProof="0" dirty="0">
              <a:ln>
                <a:noFill/>
              </a:ln>
              <a:solidFill>
                <a:schemeClr val="tx2"/>
              </a:solidFill>
              <a:effectLst>
                <a:reflection blurRad="12700" stA="48000" endA="300" endPos="55000" dir="5400000" sy="-90000" algn="bl" rotWithShape="0"/>
              </a:effectLst>
              <a:uLnTx/>
              <a:uFillTx/>
              <a:latin typeface="+mj-lt"/>
              <a:ea typeface="+mj-ea"/>
              <a:cs typeface="+mj-cs"/>
            </a:endParaRPr>
          </a:p>
        </p:txBody>
      </p:sp>
      <p:sp>
        <p:nvSpPr>
          <p:cNvPr id="9" name="Rectangle 8"/>
          <p:cNvSpPr/>
          <p:nvPr/>
        </p:nvSpPr>
        <p:spPr>
          <a:xfrm>
            <a:off x="323528" y="1196752"/>
            <a:ext cx="8496944" cy="677108"/>
          </a:xfrm>
          <a:prstGeom prst="rect">
            <a:avLst/>
          </a:prstGeom>
        </p:spPr>
        <p:txBody>
          <a:bodyPr wrap="square">
            <a:spAutoFit/>
          </a:bodyPr>
          <a:lstStyle/>
          <a:p>
            <a:pPr marL="342900" indent="-342900">
              <a:buFont typeface="+mj-lt"/>
              <a:buAutoNum type="arabicPeriod"/>
            </a:pPr>
            <a:endParaRPr lang="en-AU" sz="2400" b="1" dirty="0" smtClean="0">
              <a:solidFill>
                <a:schemeClr val="accent1">
                  <a:lumMod val="50000"/>
                </a:schemeClr>
              </a:solidFill>
            </a:endParaRPr>
          </a:p>
          <a:p>
            <a:pPr marL="342900" indent="-342900">
              <a:buFont typeface="+mj-lt"/>
              <a:buAutoNum type="arabicPeriod"/>
            </a:pPr>
            <a:endParaRPr lang="en-AU" sz="1400" b="1" dirty="0">
              <a:solidFill>
                <a:schemeClr val="accent1">
                  <a:lumMod val="50000"/>
                </a:schemeClr>
              </a:solidFill>
            </a:endParaRPr>
          </a:p>
        </p:txBody>
      </p:sp>
      <p:sp>
        <p:nvSpPr>
          <p:cNvPr id="14" name="Rectangle 13"/>
          <p:cNvSpPr/>
          <p:nvPr/>
        </p:nvSpPr>
        <p:spPr>
          <a:xfrm>
            <a:off x="323528" y="1196752"/>
            <a:ext cx="8496944" cy="4739759"/>
          </a:xfrm>
          <a:prstGeom prst="rect">
            <a:avLst/>
          </a:prstGeom>
        </p:spPr>
        <p:txBody>
          <a:bodyPr wrap="square">
            <a:spAutoFit/>
          </a:bodyPr>
          <a:lstStyle/>
          <a:p>
            <a:pPr marL="800100" lvl="1" indent="-342900">
              <a:buFont typeface="Arial" pitchFamily="34" charset="0"/>
              <a:buChar char="•"/>
            </a:pPr>
            <a:r>
              <a:rPr lang="en-AU" sz="2400" b="1" dirty="0" smtClean="0">
                <a:solidFill>
                  <a:schemeClr val="accent1">
                    <a:lumMod val="50000"/>
                  </a:schemeClr>
                </a:solidFill>
              </a:rPr>
              <a:t>No volatile organic compound paint  and cabinetry (VOC) (from $650)</a:t>
            </a:r>
          </a:p>
          <a:p>
            <a:pPr marL="800100" lvl="1" indent="-342900">
              <a:buFont typeface="Arial" pitchFamily="34" charset="0"/>
              <a:buChar char="•"/>
            </a:pPr>
            <a:r>
              <a:rPr lang="en-AU" sz="2400" b="1" dirty="0" smtClean="0">
                <a:solidFill>
                  <a:schemeClr val="accent1">
                    <a:lumMod val="50000"/>
                  </a:schemeClr>
                </a:solidFill>
              </a:rPr>
              <a:t>Induction </a:t>
            </a:r>
            <a:r>
              <a:rPr lang="en-AU" sz="2400" b="1" dirty="0" err="1" smtClean="0">
                <a:solidFill>
                  <a:schemeClr val="accent1">
                    <a:lumMod val="50000"/>
                  </a:schemeClr>
                </a:solidFill>
              </a:rPr>
              <a:t>cooktops</a:t>
            </a:r>
            <a:r>
              <a:rPr lang="en-AU" sz="2400" b="1" dirty="0" smtClean="0">
                <a:solidFill>
                  <a:schemeClr val="accent1">
                    <a:lumMod val="50000"/>
                  </a:schemeClr>
                </a:solidFill>
              </a:rPr>
              <a:t> (from $1,200)</a:t>
            </a:r>
          </a:p>
          <a:p>
            <a:pPr marL="800100" lvl="1" indent="-342900">
              <a:buFont typeface="Arial" pitchFamily="34" charset="0"/>
              <a:buChar char="•"/>
            </a:pPr>
            <a:r>
              <a:rPr lang="en-AU" sz="2400" b="1" dirty="0" smtClean="0">
                <a:solidFill>
                  <a:schemeClr val="accent1">
                    <a:lumMod val="50000"/>
                  </a:schemeClr>
                </a:solidFill>
              </a:rPr>
              <a:t>Higher specification air-conditioners (from $3,000, however, as air-con is usually not required, I suggest not upgrading these)</a:t>
            </a:r>
          </a:p>
          <a:p>
            <a:pPr marL="800100" lvl="1" indent="-342900">
              <a:buFont typeface="Arial" pitchFamily="34" charset="0"/>
              <a:buChar char="•"/>
            </a:pPr>
            <a:r>
              <a:rPr lang="en-AU" sz="2400" b="1" dirty="0" smtClean="0">
                <a:solidFill>
                  <a:schemeClr val="accent1">
                    <a:lumMod val="50000"/>
                  </a:schemeClr>
                </a:solidFill>
              </a:rPr>
              <a:t>Accessible (lifetime) homes upgrades (under $1,000)</a:t>
            </a:r>
          </a:p>
          <a:p>
            <a:pPr marL="800100" lvl="1" indent="-342900">
              <a:buFont typeface="Arial" pitchFamily="34" charset="0"/>
              <a:buChar char="•"/>
            </a:pPr>
            <a:endParaRPr lang="en-AU" sz="2400" b="1" dirty="0" smtClean="0">
              <a:solidFill>
                <a:schemeClr val="accent1">
                  <a:lumMod val="50000"/>
                </a:schemeClr>
              </a:solidFill>
            </a:endParaRPr>
          </a:p>
          <a:p>
            <a:pPr marL="800100" lvl="1" indent="-342900">
              <a:buFont typeface="Arial" pitchFamily="34" charset="0"/>
              <a:buChar char="•"/>
            </a:pPr>
            <a:endParaRPr lang="en-AU" sz="2400" b="1" dirty="0" smtClean="0">
              <a:solidFill>
                <a:schemeClr val="accent1">
                  <a:lumMod val="50000"/>
                </a:schemeClr>
              </a:solidFill>
            </a:endParaRPr>
          </a:p>
          <a:p>
            <a:pPr marL="800100" lvl="1" indent="-342900">
              <a:buFont typeface="Arial" pitchFamily="34" charset="0"/>
              <a:buChar char="•"/>
            </a:pPr>
            <a:endParaRPr lang="en-AU" sz="2400" b="1" dirty="0" smtClean="0">
              <a:solidFill>
                <a:schemeClr val="accent1">
                  <a:lumMod val="50000"/>
                </a:schemeClr>
              </a:solidFill>
            </a:endParaRPr>
          </a:p>
          <a:p>
            <a:pPr marL="800100" lvl="1" indent="-342900">
              <a:buFont typeface="Arial" pitchFamily="34" charset="0"/>
              <a:buChar char="•"/>
            </a:pPr>
            <a:endParaRPr lang="en-AU" sz="2400" b="1" dirty="0" smtClean="0">
              <a:solidFill>
                <a:schemeClr val="accent1">
                  <a:lumMod val="50000"/>
                </a:schemeClr>
              </a:solidFill>
            </a:endParaRPr>
          </a:p>
          <a:p>
            <a:pPr marL="800100" lvl="1" indent="-342900"/>
            <a:endParaRPr lang="en-AU" sz="2400" b="1" dirty="0" smtClean="0">
              <a:solidFill>
                <a:schemeClr val="accent1">
                  <a:lumMod val="50000"/>
                </a:schemeClr>
              </a:solidFill>
            </a:endParaRPr>
          </a:p>
          <a:p>
            <a:pPr marL="342900" indent="-342900">
              <a:buFont typeface="+mj-lt"/>
              <a:buAutoNum type="arabicPeriod"/>
            </a:pPr>
            <a:endParaRPr lang="en-AU" sz="1400" b="1" dirty="0">
              <a:solidFill>
                <a:schemeClr val="accent1">
                  <a:lumMod val="50000"/>
                </a:schemeClr>
              </a:solidFill>
            </a:endParaRPr>
          </a:p>
        </p:txBody>
      </p:sp>
      <p:pic>
        <p:nvPicPr>
          <p:cNvPr id="11" name="Picture 10" descr="borgo_paint_med (2).jpg"/>
          <p:cNvPicPr>
            <a:picLocks noChangeAspect="1"/>
          </p:cNvPicPr>
          <p:nvPr/>
        </p:nvPicPr>
        <p:blipFill>
          <a:blip r:embed="rId2" cstate="print"/>
          <a:stretch>
            <a:fillRect/>
          </a:stretch>
        </p:blipFill>
        <p:spPr>
          <a:xfrm>
            <a:off x="575421" y="4149080"/>
            <a:ext cx="2700975" cy="1800200"/>
          </a:xfrm>
          <a:prstGeom prst="rect">
            <a:avLst/>
          </a:prstGeom>
        </p:spPr>
      </p:pic>
      <p:pic>
        <p:nvPicPr>
          <p:cNvPr id="19" name="Picture 4" descr="imagine_oven_cooktop_thn.jpg"/>
          <p:cNvPicPr>
            <a:picLocks noChangeAspect="1"/>
          </p:cNvPicPr>
          <p:nvPr/>
        </p:nvPicPr>
        <p:blipFill>
          <a:blip r:embed="rId3" cstate="print"/>
          <a:srcRect b="-302"/>
          <a:stretch>
            <a:fillRect/>
          </a:stretch>
        </p:blipFill>
        <p:spPr bwMode="auto">
          <a:xfrm>
            <a:off x="3707904" y="4149080"/>
            <a:ext cx="2232248" cy="1803160"/>
          </a:xfrm>
          <a:prstGeom prst="rect">
            <a:avLst/>
          </a:prstGeom>
          <a:noFill/>
          <a:ln w="9525">
            <a:noFill/>
            <a:miter lim="800000"/>
            <a:headEnd/>
            <a:tailEnd/>
          </a:ln>
        </p:spPr>
      </p:pic>
      <p:pic>
        <p:nvPicPr>
          <p:cNvPr id="21" name="Picture 6" descr="living_patio_dining_kitchen_thn.jpg"/>
          <p:cNvPicPr>
            <a:picLocks noChangeAspect="1"/>
          </p:cNvPicPr>
          <p:nvPr/>
        </p:nvPicPr>
        <p:blipFill>
          <a:blip r:embed="rId4" cstate="print"/>
          <a:srcRect/>
          <a:stretch>
            <a:fillRect/>
          </a:stretch>
        </p:blipFill>
        <p:spPr bwMode="auto">
          <a:xfrm>
            <a:off x="6300192" y="4149080"/>
            <a:ext cx="2530606" cy="1772816"/>
          </a:xfrm>
          <a:prstGeom prst="rect">
            <a:avLst/>
          </a:prstGeom>
          <a:noFill/>
          <a:ln w="9525">
            <a:noFill/>
            <a:miter lim="800000"/>
            <a:headEnd/>
            <a:tailEnd/>
          </a:ln>
        </p:spPr>
      </p:pic>
    </p:spTree>
  </p:cSld>
  <p:clrMapOvr>
    <a:masterClrMapping/>
  </p:clrMapOvr>
  <p:transition spd="slow">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smtClean="0"/>
              <a:t>Car </a:t>
            </a:r>
            <a:r>
              <a:rPr lang="en-AU" dirty="0" err="1" smtClean="0"/>
              <a:t>analagy</a:t>
            </a:r>
            <a:r>
              <a:rPr lang="en-AU" dirty="0" smtClean="0"/>
              <a:t>..</a:t>
            </a:r>
            <a:endParaRPr lang="en-AU" dirty="0"/>
          </a:p>
        </p:txBody>
      </p:sp>
      <p:sp>
        <p:nvSpPr>
          <p:cNvPr id="3" name="Content Placeholder 2"/>
          <p:cNvSpPr>
            <a:spLocks noGrp="1"/>
          </p:cNvSpPr>
          <p:nvPr>
            <p:ph idx="1"/>
          </p:nvPr>
        </p:nvSpPr>
        <p:spPr>
          <a:xfrm>
            <a:off x="304800" y="1554162"/>
            <a:ext cx="8686800" cy="4899174"/>
          </a:xfrm>
        </p:spPr>
        <p:txBody>
          <a:bodyPr>
            <a:normAutofit fontScale="85000" lnSpcReduction="10000"/>
          </a:bodyPr>
          <a:lstStyle/>
          <a:p>
            <a:pPr marL="514350" indent="-514350">
              <a:buFont typeface="+mj-lt"/>
              <a:buAutoNum type="arabicPeriod"/>
            </a:pPr>
            <a:r>
              <a:rPr lang="en-AU" dirty="0" smtClean="0"/>
              <a:t>Cars (generally) have 4 wheels, and engine, a steering wheel and a body...they all get us from A to B..</a:t>
            </a:r>
          </a:p>
          <a:p>
            <a:pPr marL="514350" indent="-514350">
              <a:buFont typeface="+mj-lt"/>
              <a:buAutoNum type="arabicPeriod"/>
            </a:pPr>
            <a:r>
              <a:rPr lang="en-AU" dirty="0" smtClean="0"/>
              <a:t>However informed </a:t>
            </a:r>
            <a:r>
              <a:rPr lang="en-AU" dirty="0" smtClean="0"/>
              <a:t>consumers know a </a:t>
            </a:r>
            <a:r>
              <a:rPr lang="en-AU" dirty="0" smtClean="0"/>
              <a:t>new Mercedes </a:t>
            </a:r>
            <a:r>
              <a:rPr lang="en-AU" dirty="0" smtClean="0"/>
              <a:t>has more value than a </a:t>
            </a:r>
            <a:r>
              <a:rPr lang="en-AU" dirty="0" smtClean="0"/>
              <a:t>5 year old Kia (sorry Kia!)</a:t>
            </a:r>
          </a:p>
          <a:p>
            <a:pPr marL="514350" indent="-514350">
              <a:buFont typeface="+mj-lt"/>
              <a:buAutoNum type="arabicPeriod"/>
            </a:pPr>
            <a:r>
              <a:rPr lang="en-AU" dirty="0" smtClean="0"/>
              <a:t>Due to petrol prices, many consumers are also looking at fuel economy</a:t>
            </a:r>
          </a:p>
          <a:p>
            <a:pPr marL="514350" indent="-514350">
              <a:buFont typeface="+mj-lt"/>
              <a:buAutoNum type="arabicPeriod"/>
            </a:pPr>
            <a:r>
              <a:rPr lang="en-AU" dirty="0" smtClean="0"/>
              <a:t>Not all homes are the same...We hit home runs on both quality AND fuel economy. Yet we (and other builders, are finding it increasingly hard to get bank approvals for some clients with lower deposits. </a:t>
            </a:r>
          </a:p>
        </p:txBody>
      </p:sp>
    </p:spTree>
  </p:cSld>
  <p:clrMapOvr>
    <a:masterClrMapping/>
  </p:clrMapOvr>
  <p:transition spd="slow">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dirty="0" smtClean="0"/>
              <a:t>FINALLY..</a:t>
            </a:r>
            <a:endParaRPr lang="en-AU" dirty="0"/>
          </a:p>
        </p:txBody>
      </p:sp>
      <p:pic>
        <p:nvPicPr>
          <p:cNvPr id="4" name="Content Placeholder 3" descr="front_22_angle_thn.jpg"/>
          <p:cNvPicPr>
            <a:picLocks noGrp="1" noChangeAspect="1"/>
          </p:cNvPicPr>
          <p:nvPr>
            <p:ph idx="1"/>
          </p:nvPr>
        </p:nvPicPr>
        <p:blipFill>
          <a:blip r:embed="rId2" cstate="print"/>
          <a:stretch>
            <a:fillRect/>
          </a:stretch>
        </p:blipFill>
        <p:spPr>
          <a:xfrm>
            <a:off x="395536" y="1412777"/>
            <a:ext cx="3960440" cy="2641614"/>
          </a:xfrm>
        </p:spPr>
      </p:pic>
      <p:pic>
        <p:nvPicPr>
          <p:cNvPr id="5" name="Picture 4" descr="front_elevation_thn.jpg"/>
          <p:cNvPicPr>
            <a:picLocks noChangeAspect="1"/>
          </p:cNvPicPr>
          <p:nvPr/>
        </p:nvPicPr>
        <p:blipFill>
          <a:blip r:embed="rId3" cstate="print"/>
          <a:stretch>
            <a:fillRect/>
          </a:stretch>
        </p:blipFill>
        <p:spPr>
          <a:xfrm>
            <a:off x="4471206" y="1412776"/>
            <a:ext cx="3818937" cy="2664296"/>
          </a:xfrm>
          <a:prstGeom prst="rect">
            <a:avLst/>
          </a:prstGeom>
        </p:spPr>
      </p:pic>
      <p:pic>
        <p:nvPicPr>
          <p:cNvPr id="9" name="Picture 8" descr="living_patio_dining_kitchen_thn.jpg"/>
          <p:cNvPicPr>
            <a:picLocks noChangeAspect="1"/>
          </p:cNvPicPr>
          <p:nvPr/>
        </p:nvPicPr>
        <p:blipFill>
          <a:blip r:embed="rId4" cstate="print"/>
          <a:stretch>
            <a:fillRect/>
          </a:stretch>
        </p:blipFill>
        <p:spPr>
          <a:xfrm>
            <a:off x="395536" y="4101410"/>
            <a:ext cx="3959770" cy="2641166"/>
          </a:xfrm>
          <a:prstGeom prst="rect">
            <a:avLst/>
          </a:prstGeom>
        </p:spPr>
      </p:pic>
      <p:pic>
        <p:nvPicPr>
          <p:cNvPr id="11" name="Picture 10" descr="rear_elevation_1_twilight_thn.jpg"/>
          <p:cNvPicPr>
            <a:picLocks noChangeAspect="1"/>
          </p:cNvPicPr>
          <p:nvPr/>
        </p:nvPicPr>
        <p:blipFill>
          <a:blip r:embed="rId5" cstate="print"/>
          <a:stretch>
            <a:fillRect/>
          </a:stretch>
        </p:blipFill>
        <p:spPr>
          <a:xfrm>
            <a:off x="4427984" y="4149080"/>
            <a:ext cx="3993388" cy="2567532"/>
          </a:xfrm>
          <a:prstGeom prst="rect">
            <a:avLst/>
          </a:prstGeom>
        </p:spPr>
      </p:pic>
      <p:sp>
        <p:nvSpPr>
          <p:cNvPr id="7" name="TextBox 6"/>
          <p:cNvSpPr txBox="1"/>
          <p:nvPr/>
        </p:nvSpPr>
        <p:spPr>
          <a:xfrm>
            <a:off x="395536" y="3501008"/>
            <a:ext cx="8064896" cy="1200329"/>
          </a:xfrm>
          <a:prstGeom prst="rect">
            <a:avLst/>
          </a:prstGeom>
          <a:solidFill>
            <a:schemeClr val="bg1">
              <a:lumMod val="85000"/>
            </a:schemeClr>
          </a:solidFill>
        </p:spPr>
        <p:txBody>
          <a:bodyPr wrap="square" rtlCol="0">
            <a:spAutoFit/>
          </a:bodyPr>
          <a:lstStyle/>
          <a:p>
            <a:pPr marL="514350" indent="-514350">
              <a:buNone/>
            </a:pPr>
            <a:r>
              <a:rPr lang="en-AU" dirty="0" smtClean="0"/>
              <a:t>	We look forward to working with you so that we can continue </a:t>
            </a:r>
            <a:r>
              <a:rPr lang="en-AU" dirty="0" smtClean="0"/>
              <a:t>offering a quality product that people are asking for more and more and that we love to build </a:t>
            </a:r>
            <a:r>
              <a:rPr lang="en-AU" dirty="0" smtClean="0">
                <a:sym typeface="Wingdings" pitchFamily="2" charset="2"/>
              </a:rPr>
              <a:t></a:t>
            </a:r>
          </a:p>
          <a:p>
            <a:pPr marL="971550" lvl="1" indent="-514350" algn="ctr"/>
            <a:r>
              <a:rPr lang="en-AU" dirty="0" smtClean="0">
                <a:sym typeface="Wingdings" pitchFamily="2" charset="2"/>
              </a:rPr>
              <a:t>THANK YOU FOR </a:t>
            </a:r>
            <a:r>
              <a:rPr lang="en-AU" dirty="0" smtClean="0">
                <a:sym typeface="Wingdings" pitchFamily="2" charset="2"/>
              </a:rPr>
              <a:t>YOUR TIME!</a:t>
            </a:r>
            <a:endParaRPr lang="en-AU" dirty="0"/>
          </a:p>
        </p:txBody>
      </p:sp>
    </p:spTree>
  </p:cSld>
  <p:clrMapOvr>
    <a:masterClrMapping/>
  </p:clrMapOvr>
  <p:transition spd="slow">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rek">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4317</TotalTime>
  <Words>1317</Words>
  <Application>Microsoft Office PowerPoint</Application>
  <PresentationFormat>On-screen Show (4:3)</PresentationFormat>
  <Paragraphs>150</Paragraphs>
  <Slides>19</Slides>
  <Notes>0</Notes>
  <HiddenSlides>0</HiddenSlides>
  <MMClips>1</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19</vt:i4>
      </vt:variant>
    </vt:vector>
  </HeadingPairs>
  <TitlesOfParts>
    <vt:vector size="21" baseType="lpstr">
      <vt:lpstr>Trek</vt:lpstr>
      <vt:lpstr>Adobe Acrobat Document</vt:lpstr>
      <vt:lpstr>Adding value by  building sustainably  Presented by Kenick constructions</vt:lpstr>
      <vt:lpstr>Who we are..</vt:lpstr>
      <vt:lpstr>Purpose of today..</vt:lpstr>
      <vt:lpstr>What we do..</vt:lpstr>
      <vt:lpstr>22 Kippin close...</vt:lpstr>
      <vt:lpstr>    </vt:lpstr>
      <vt:lpstr>    </vt:lpstr>
      <vt:lpstr>    </vt:lpstr>
      <vt:lpstr>    </vt:lpstr>
      <vt:lpstr>Slide 10</vt:lpstr>
      <vt:lpstr>    </vt:lpstr>
      <vt:lpstr>    </vt:lpstr>
      <vt:lpstr>    </vt:lpstr>
      <vt:lpstr>    </vt:lpstr>
      <vt:lpstr>    </vt:lpstr>
      <vt:lpstr>    </vt:lpstr>
      <vt:lpstr>    </vt:lpstr>
      <vt:lpstr>Car analagy..</vt:lpstr>
      <vt:lpstr>FINALLY..</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Rachel</dc:creator>
  <cp:lastModifiedBy>Rachel</cp:lastModifiedBy>
  <cp:revision>338</cp:revision>
  <dcterms:created xsi:type="dcterms:W3CDTF">2011-11-14T09:55:36Z</dcterms:created>
  <dcterms:modified xsi:type="dcterms:W3CDTF">2013-08-08T03:38:00Z</dcterms:modified>
</cp:coreProperties>
</file>